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86" r:id="rId4"/>
    <p:sldId id="263" r:id="rId5"/>
    <p:sldId id="260" r:id="rId6"/>
    <p:sldId id="267" r:id="rId7"/>
    <p:sldId id="261" r:id="rId8"/>
    <p:sldId id="292" r:id="rId9"/>
    <p:sldId id="293" r:id="rId10"/>
    <p:sldId id="307" r:id="rId11"/>
    <p:sldId id="262" r:id="rId12"/>
    <p:sldId id="310" r:id="rId13"/>
    <p:sldId id="308" r:id="rId14"/>
    <p:sldId id="304" r:id="rId15"/>
    <p:sldId id="287" r:id="rId16"/>
    <p:sldId id="264" r:id="rId17"/>
    <p:sldId id="265" r:id="rId18"/>
    <p:sldId id="285" r:id="rId1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7" autoAdjust="0"/>
    <p:restoredTop sz="94660"/>
  </p:normalViewPr>
  <p:slideViewPr>
    <p:cSldViewPr snapToGrid="0">
      <p:cViewPr varScale="1">
        <p:scale>
          <a:sx n="64" d="100"/>
          <a:sy n="6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6F3C8-1068-7643-9A75-8C22002476FE}" type="datetimeFigureOut">
              <a:rPr kumimoji="1" lang="zh-CN" altLang="en-US" smtClean="0"/>
              <a:t>2024/5/22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67BC9-4E4A-5D42-B3EF-5C610D42EB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028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That was cold. 2 read it and weep.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好好读读吧，够你哭的</a:t>
            </a:r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3. not my cup of tea   4.when pigs fly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永无可能；决不可能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B15D5-8D47-6545-BD0E-2552CFA2C3C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1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0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F3D9481-9A88-4E2A-A9D8-079EC7C85E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6412" y="1986872"/>
            <a:ext cx="6823881" cy="392014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7640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41A88A6-969C-428F-8982-FC4373BD93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55605" y="2083009"/>
            <a:ext cx="6185738" cy="25319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9DB52D-6852-456A-A953-AD166815B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5605" y="5707049"/>
            <a:ext cx="6185738" cy="25319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82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F331E76-4A70-430C-A3EF-42CE194BCA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604" y="269450"/>
            <a:ext cx="17726075" cy="44168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9779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B6AC6A0-0B57-4900-A6EE-80D0074C7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97441" y="2423160"/>
            <a:ext cx="7155900" cy="5562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111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201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D59925C-E975-45AF-AC87-F64621C3FD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5620" y="1097280"/>
            <a:ext cx="7757160" cy="809244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133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7E379E-FBC6-4D0F-8684-E8F09EFB8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36680" y="1066797"/>
            <a:ext cx="5623559" cy="525717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5064DCA-1534-45FA-A1C0-F0C2CCE5D4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7761" y="1066797"/>
            <a:ext cx="5623559" cy="525717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016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D813F61-0B24-49E6-AA2C-169D41CFA8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9343" y="1892645"/>
            <a:ext cx="2712324" cy="28041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3CBCF92-49EE-48F5-A73F-7E2F5D32CE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9343" y="5602101"/>
            <a:ext cx="2712324" cy="28041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BF2DAA5-7D8F-4279-ACCA-F43EB48F1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5217" y="1892645"/>
            <a:ext cx="2712324" cy="28041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38D3B72-DCDB-45C2-A3C8-337FAF5B1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85217" y="5602101"/>
            <a:ext cx="2712324" cy="28041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0417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9EB37C-6167-472A-AFB0-242CBB26A7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6568" y="1059021"/>
            <a:ext cx="5460808" cy="4541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81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080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8E04F-ED17-4A54-9718-5AAE3ACFD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6568" y="1059021"/>
            <a:ext cx="5460808" cy="4541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36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68AA175-4EC0-4B2F-9718-070A7F35F5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3768" y="2186781"/>
            <a:ext cx="7284432" cy="328437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B0FDB34-DEB1-4D89-AEC6-B2F094C56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06400" y="2186781"/>
            <a:ext cx="4023360" cy="328437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996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842C405-5A24-4727-A3BA-92D2F4A5C5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2235" y="2438400"/>
            <a:ext cx="2771091" cy="54406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BEFA765-4F41-4D75-9ADF-271A868FEA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1275" y="2438400"/>
            <a:ext cx="2771091" cy="54406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4587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0B8786B-8A26-4558-A28A-D8D569F157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9545" y="4853388"/>
            <a:ext cx="3088507" cy="30524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43760D9-B927-4DD4-9761-247EBFC30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7281" y="4853388"/>
            <a:ext cx="4558372" cy="30524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8355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4C45ED-7ED1-4946-B81A-350B59974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97787" y="2091036"/>
            <a:ext cx="7987553" cy="60309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F8539FF-4F55-4926-B59E-611AAD6C72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2290" y="4276165"/>
            <a:ext cx="3399884" cy="360381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8038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0DC66B0-623C-4C16-B5DA-0D453F5FFC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594" y="1985002"/>
            <a:ext cx="3145230" cy="272862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BA6CF33-4740-42D3-B2B6-CEC4B3CA70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8516" y="1985002"/>
            <a:ext cx="3145230" cy="272862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B6F5D6D-55B8-4B31-B18C-FDB67B9F16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0594" y="5573369"/>
            <a:ext cx="3145230" cy="272862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3C25E43-8821-4CD4-87C8-55ECF0AA0C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8516" y="5573369"/>
            <a:ext cx="3145230" cy="272862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8705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A1846-7AE9-483E-BA92-6DA00F9251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523" y="2351559"/>
            <a:ext cx="3363795" cy="558388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BFF647F-4BF2-48EE-AE00-A51C5B98F7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55418" y="2351559"/>
            <a:ext cx="3363795" cy="558388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19FB86D-44E1-40CD-9112-55BD93ADD8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68785" y="2351559"/>
            <a:ext cx="3363795" cy="558388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12DCF1E-918D-4CC8-98BD-2B39B65A90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799591" y="2351559"/>
            <a:ext cx="3363795" cy="558388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5077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9EEBA1-38F7-491C-B8D4-29C461B956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9131" y="1942261"/>
            <a:ext cx="2985247" cy="6462151"/>
          </a:xfrm>
          <a:custGeom>
            <a:avLst/>
            <a:gdLst>
              <a:gd name="connsiteX0" fmla="*/ 201713 w 2985247"/>
              <a:gd name="connsiteY0" fmla="*/ 0 h 6536947"/>
              <a:gd name="connsiteX1" fmla="*/ 2783534 w 2985247"/>
              <a:gd name="connsiteY1" fmla="*/ 0 h 6536947"/>
              <a:gd name="connsiteX2" fmla="*/ 2985247 w 2985247"/>
              <a:gd name="connsiteY2" fmla="*/ 201713 h 6536947"/>
              <a:gd name="connsiteX3" fmla="*/ 2985247 w 2985247"/>
              <a:gd name="connsiteY3" fmla="*/ 6335234 h 6536947"/>
              <a:gd name="connsiteX4" fmla="*/ 2783534 w 2985247"/>
              <a:gd name="connsiteY4" fmla="*/ 6536947 h 6536947"/>
              <a:gd name="connsiteX5" fmla="*/ 201713 w 2985247"/>
              <a:gd name="connsiteY5" fmla="*/ 6536947 h 6536947"/>
              <a:gd name="connsiteX6" fmla="*/ 0 w 2985247"/>
              <a:gd name="connsiteY6" fmla="*/ 6335234 h 6536947"/>
              <a:gd name="connsiteX7" fmla="*/ 0 w 2985247"/>
              <a:gd name="connsiteY7" fmla="*/ 201713 h 6536947"/>
              <a:gd name="connsiteX8" fmla="*/ 201713 w 2985247"/>
              <a:gd name="connsiteY8" fmla="*/ 0 h 653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5247" h="6536947">
                <a:moveTo>
                  <a:pt x="201713" y="0"/>
                </a:moveTo>
                <a:lnTo>
                  <a:pt x="2783534" y="0"/>
                </a:lnTo>
                <a:cubicBezTo>
                  <a:pt x="2894937" y="0"/>
                  <a:pt x="2985247" y="90310"/>
                  <a:pt x="2985247" y="201713"/>
                </a:cubicBezTo>
                <a:lnTo>
                  <a:pt x="2985247" y="6335234"/>
                </a:lnTo>
                <a:cubicBezTo>
                  <a:pt x="2985247" y="6446637"/>
                  <a:pt x="2894937" y="6536947"/>
                  <a:pt x="2783534" y="6536947"/>
                </a:cubicBezTo>
                <a:lnTo>
                  <a:pt x="201713" y="6536947"/>
                </a:lnTo>
                <a:cubicBezTo>
                  <a:pt x="90310" y="6536947"/>
                  <a:pt x="0" y="6446637"/>
                  <a:pt x="0" y="6335234"/>
                </a:cubicBezTo>
                <a:lnTo>
                  <a:pt x="0" y="201713"/>
                </a:lnTo>
                <a:cubicBezTo>
                  <a:pt x="0" y="90310"/>
                  <a:pt x="90310" y="0"/>
                  <a:pt x="2017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3821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202A298-620D-4D59-BD75-8034A845A4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92299" y="4505766"/>
            <a:ext cx="5058125" cy="310105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4677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D2DCB1C-D0D6-4272-B82F-C59C8E75D4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2393" y="2945907"/>
            <a:ext cx="5407748" cy="33607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092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93DDC2E-0C2B-4D72-8BDE-4E670C0B90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3706" y="2659904"/>
            <a:ext cx="3082365" cy="477358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4FA0571-7E67-4718-A60A-E24C86BEE3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8846" y="2659904"/>
            <a:ext cx="3082365" cy="477358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3528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52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25"/>
          <p:cNvGrpSpPr/>
          <p:nvPr/>
        </p:nvGrpSpPr>
        <p:grpSpPr>
          <a:xfrm>
            <a:off x="646550" y="644950"/>
            <a:ext cx="16980868" cy="8983800"/>
            <a:chOff x="323275" y="322475"/>
            <a:chExt cx="8490434" cy="4491900"/>
          </a:xfrm>
          <a:solidFill>
            <a:srgbClr val="F6F3E3"/>
          </a:solidFill>
        </p:grpSpPr>
        <p:sp>
          <p:nvSpPr>
            <p:cNvPr id="381" name="Google Shape;381;p25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82" name="Google Shape;382;p25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  <a:grpFill/>
          </p:grpSpPr>
          <p:cxnSp>
            <p:nvCxnSpPr>
              <p:cNvPr id="383" name="Google Shape;383;p25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4" name="Google Shape;384;p25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124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5D255F9-9DDF-4DEB-A4CD-A9EDEA19F5D1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0BB3D38-8ADE-49BB-BE63-18272A5E4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34210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E70C-27BB-C64E-918B-EB8E6F3CDA5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67CB-2EB3-A643-93A3-055ABDA1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F17F512-989F-449C-AC8C-C6D6CAAFC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6903" y="1149450"/>
            <a:ext cx="7210042" cy="37061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11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DEDC1-0440-412B-B793-1E425D6B57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3341" y="5853641"/>
            <a:ext cx="7288306" cy="242974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C0DAC6B-4D05-4353-AB84-505BB404D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01010" y="1959067"/>
            <a:ext cx="7288306" cy="242974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485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90400C-7F84-43DB-A818-D9EDDDE996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48367" y="2436510"/>
            <a:ext cx="3632065" cy="37061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14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0E489C3-DB62-4638-8EF5-B33F77D9F6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6287" y="2301240"/>
            <a:ext cx="5175666" cy="58216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122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7090A4A-ADCB-4209-8723-4EFE1D405F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8600" y="2336982"/>
            <a:ext cx="5471160" cy="57513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980BB04-19BB-40B2-BE29-0AC5C29C6F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7654" y="4541520"/>
            <a:ext cx="2613250" cy="31242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44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42050D0-27E2-4FB5-AD3D-B11308DA7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4181" y="4373880"/>
            <a:ext cx="11467673" cy="374904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335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9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" userDrawn="1">
          <p15:clr>
            <a:srgbClr val="F26B43"/>
          </p15:clr>
        </p15:guide>
        <p15:guide id="2" orient="horz" pos="518" userDrawn="1">
          <p15:clr>
            <a:srgbClr val="F26B43"/>
          </p15:clr>
        </p15:guide>
        <p15:guide id="3" orient="horz" pos="5962" userDrawn="1">
          <p15:clr>
            <a:srgbClr val="F26B43"/>
          </p15:clr>
        </p15:guide>
        <p15:guide id="4" pos="109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28308B1-6DB7-4EFC-88AA-076C9ECB152F}"/>
              </a:ext>
            </a:extLst>
          </p:cNvPr>
          <p:cNvSpPr txBox="1"/>
          <p:nvPr/>
        </p:nvSpPr>
        <p:spPr>
          <a:xfrm>
            <a:off x="-650420" y="3178812"/>
            <a:ext cx="19588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800" b="1" dirty="0">
                <a:latin typeface="Space Mono" panose="02000509040000020004" pitchFamily="49" charset="0"/>
              </a:rPr>
              <a:t>Great Activities </a:t>
            </a:r>
          </a:p>
          <a:p>
            <a:pPr algn="ctr"/>
            <a:r>
              <a:rPr lang="en-ID" sz="10800" b="1" dirty="0">
                <a:latin typeface="Space Mono" panose="02000509040000020004" pitchFamily="49" charset="0"/>
              </a:rPr>
              <a:t>Make Your Class Interesting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E3C360-F56C-400A-84D7-47A35519ECF3}"/>
              </a:ext>
            </a:extLst>
          </p:cNvPr>
          <p:cNvCxnSpPr>
            <a:cxnSpLocks/>
          </p:cNvCxnSpPr>
          <p:nvPr/>
        </p:nvCxnSpPr>
        <p:spPr>
          <a:xfrm>
            <a:off x="8772620" y="6771740"/>
            <a:ext cx="7427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875895E-3AEE-44F2-BA4D-6A881D34D5F7}"/>
              </a:ext>
            </a:extLst>
          </p:cNvPr>
          <p:cNvSpPr/>
          <p:nvPr/>
        </p:nvSpPr>
        <p:spPr>
          <a:xfrm>
            <a:off x="15770989" y="9280009"/>
            <a:ext cx="369332" cy="36933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54CA22-AE97-41C9-9ED7-9FBF5D5A3FBA}"/>
              </a:ext>
            </a:extLst>
          </p:cNvPr>
          <p:cNvSpPr/>
          <p:nvPr/>
        </p:nvSpPr>
        <p:spPr>
          <a:xfrm>
            <a:off x="16426082" y="9280009"/>
            <a:ext cx="369332" cy="36933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763C4A-4716-479E-82FA-98B25744DB7B}"/>
              </a:ext>
            </a:extLst>
          </p:cNvPr>
          <p:cNvSpPr/>
          <p:nvPr/>
        </p:nvSpPr>
        <p:spPr>
          <a:xfrm>
            <a:off x="17055068" y="9280009"/>
            <a:ext cx="36933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5166822-C736-7086-5FEE-0A5BA707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348226" y="372003"/>
            <a:ext cx="7019195" cy="120161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75EA91C-4D0D-54A6-5A9C-99D947848E10}"/>
              </a:ext>
            </a:extLst>
          </p:cNvPr>
          <p:cNvSpPr txBox="1"/>
          <p:nvPr/>
        </p:nvSpPr>
        <p:spPr>
          <a:xfrm>
            <a:off x="6985000" y="8351544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贵阳市第七中学   刘婷婷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C17231-ED86-71C8-BBBA-FC03C07A471D}"/>
              </a:ext>
            </a:extLst>
          </p:cNvPr>
          <p:cNvSpPr txBox="1"/>
          <p:nvPr/>
        </p:nvSpPr>
        <p:spPr>
          <a:xfrm>
            <a:off x="8246533" y="9110134"/>
            <a:ext cx="179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2024.05.23</a:t>
            </a:r>
            <a:endParaRPr kumimoji="1"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7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BAA0D8-DDFB-9FCA-131D-5B84A29258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DBDE"/>
              </a:clrFrom>
              <a:clrTo>
                <a:srgbClr val="F7DBDE">
                  <a:alpha val="0"/>
                </a:srgbClr>
              </a:clrTo>
            </a:clrChange>
          </a:blip>
          <a:srcRect t="7997" b="9889"/>
          <a:stretch>
            <a:fillRect/>
          </a:stretch>
        </p:blipFill>
        <p:spPr>
          <a:xfrm>
            <a:off x="926289" y="908486"/>
            <a:ext cx="16435421" cy="90223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7D2456-F657-9F68-D814-53C40C7D8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8EB3753-39BA-4E72-BF97-2A699EB0A2E0}"/>
              </a:ext>
            </a:extLst>
          </p:cNvPr>
          <p:cNvSpPr/>
          <p:nvPr/>
        </p:nvSpPr>
        <p:spPr>
          <a:xfrm>
            <a:off x="404037" y="3356273"/>
            <a:ext cx="1739056" cy="65352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DABBD3-4E23-4B89-A061-62221D6A21F5}"/>
              </a:ext>
            </a:extLst>
          </p:cNvPr>
          <p:cNvSpPr/>
          <p:nvPr/>
        </p:nvSpPr>
        <p:spPr>
          <a:xfrm>
            <a:off x="884865" y="3683034"/>
            <a:ext cx="7339796" cy="4902769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49F6FC-308E-4302-B09F-261809EBD4C6}"/>
              </a:ext>
            </a:extLst>
          </p:cNvPr>
          <p:cNvSpPr/>
          <p:nvPr/>
        </p:nvSpPr>
        <p:spPr>
          <a:xfrm>
            <a:off x="12410440" y="9960239"/>
            <a:ext cx="3227496" cy="6535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l"/>
            </a:pPr>
            <a:endParaRPr lang="en-ID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FE3CDE5E-A4D8-5851-F2E6-7EB6C96DF8C4}"/>
              </a:ext>
            </a:extLst>
          </p:cNvPr>
          <p:cNvSpPr txBox="1"/>
          <p:nvPr/>
        </p:nvSpPr>
        <p:spPr>
          <a:xfrm>
            <a:off x="539136" y="1120028"/>
            <a:ext cx="11832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pace Mono" panose="02000509040000020004" pitchFamily="49" charset="0"/>
              </a:rPr>
              <a:t>Writing: creating routines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F217811A-3D28-9CCF-FF34-AB449AA88012}"/>
              </a:ext>
            </a:extLst>
          </p:cNvPr>
          <p:cNvSpPr txBox="1"/>
          <p:nvPr/>
        </p:nvSpPr>
        <p:spPr>
          <a:xfrm>
            <a:off x="9815604" y="2752176"/>
            <a:ext cx="5112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altLang="zh-CN" sz="4800" b="1" dirty="0">
                <a:latin typeface="Space Mono" panose="02000509040000020004" pitchFamily="49" charset="0"/>
              </a:rPr>
              <a:t>Acrostic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7681F7C3-2F43-0C9E-85CE-8AEF0FDC19E9}"/>
              </a:ext>
            </a:extLst>
          </p:cNvPr>
          <p:cNvSpPr txBox="1"/>
          <p:nvPr/>
        </p:nvSpPr>
        <p:spPr>
          <a:xfrm>
            <a:off x="9815604" y="4414307"/>
            <a:ext cx="704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altLang="zh-CN" sz="4800" b="1" dirty="0">
                <a:latin typeface="Space Mono" panose="02000509040000020004" pitchFamily="49" charset="0"/>
              </a:rPr>
              <a:t>Extended Sentence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5D48A89-7680-6366-3021-63107A5B76E3}"/>
              </a:ext>
            </a:extLst>
          </p:cNvPr>
          <p:cNvSpPr txBox="1"/>
          <p:nvPr/>
        </p:nvSpPr>
        <p:spPr>
          <a:xfrm>
            <a:off x="9815603" y="6076438"/>
            <a:ext cx="582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altLang="zh-CN" sz="4800" b="1" dirty="0">
                <a:latin typeface="Space Mono" panose="02000509040000020004" pitchFamily="49" charset="0"/>
              </a:rPr>
              <a:t>Modeling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02805D49-1125-8B19-4A0F-EDB37D870050}"/>
              </a:ext>
            </a:extLst>
          </p:cNvPr>
          <p:cNvSpPr txBox="1"/>
          <p:nvPr/>
        </p:nvSpPr>
        <p:spPr>
          <a:xfrm>
            <a:off x="9815603" y="7896273"/>
            <a:ext cx="623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altLang="zh-CN" sz="4800" b="1" dirty="0">
                <a:latin typeface="Space Mono" panose="02000509040000020004" pitchFamily="49" charset="0"/>
              </a:rPr>
              <a:t>Emoji writing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F030F30-824C-BDA1-37A1-97B2FB1C7129}"/>
              </a:ext>
            </a:extLst>
          </p:cNvPr>
          <p:cNvSpPr txBox="1"/>
          <p:nvPr/>
        </p:nvSpPr>
        <p:spPr>
          <a:xfrm>
            <a:off x="1188981" y="4980277"/>
            <a:ext cx="5050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Do writing in class.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F17C1A0-0191-8762-D5DB-4A577E6EC31B}"/>
              </a:ext>
            </a:extLst>
          </p:cNvPr>
          <p:cNvSpPr txBox="1"/>
          <p:nvPr/>
        </p:nvSpPr>
        <p:spPr>
          <a:xfrm>
            <a:off x="1188981" y="6631463"/>
            <a:ext cx="7516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Make collaborati</a:t>
            </a:r>
            <a:r>
              <a:rPr lang="en-US" altLang="zh-CN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on</a:t>
            </a:r>
            <a:r>
              <a:rPr lang="zh-CN" alt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 worthwhile.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68E81B4-2B0E-EF51-2647-FF570D03E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9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65_1713753531">
            <a:hlinkClick r:id="" action="ppaction://media"/>
            <a:extLst>
              <a:ext uri="{FF2B5EF4-FFF2-40B4-BE49-F238E27FC236}">
                <a16:creationId xmlns:a16="http://schemas.microsoft.com/office/drawing/2014/main" id="{E21F77F0-E705-8D2D-B45A-9D5F34B24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2241" y="1001231"/>
            <a:ext cx="5882118" cy="88890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7136379-BE5C-11B0-0498-D3BDC6DC29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56" y="1094485"/>
            <a:ext cx="17630344" cy="114030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A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GB" altLang="zh-CN" dirty="0">
                <a:latin typeface="Arial Rounded MT Bold" panose="020F0704030504030204" pitchFamily="34" charset="0"/>
              </a:rPr>
              <a:t>mini-break: Help me decode the </a:t>
            </a:r>
            <a:r>
              <a:rPr lang="en-GB" altLang="zh-CN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emojis</a:t>
            </a:r>
            <a:r>
              <a:rPr lang="en-GB" altLang="zh-CN" dirty="0">
                <a:latin typeface="Arial Rounded MT Bold" panose="020F0704030504030204" pitchFamily="34" charset="0"/>
              </a:rPr>
              <a:t> 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453593" y="5711499"/>
            <a:ext cx="2847975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6968" y="9020175"/>
            <a:ext cx="3181350" cy="3219450"/>
          </a:xfrm>
          <a:prstGeom prst="rect">
            <a:avLst/>
          </a:prstGeom>
        </p:spPr>
      </p:pic>
      <p:graphicFrame>
        <p:nvGraphicFramePr>
          <p:cNvPr id="15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060741"/>
              </p:ext>
            </p:extLst>
          </p:nvPr>
        </p:nvGraphicFramePr>
        <p:xfrm>
          <a:off x="968892" y="2435380"/>
          <a:ext cx="16350216" cy="7582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7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7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7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87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463">
                <a:tc>
                  <a:txBody>
                    <a:bodyPr/>
                    <a:lstStyle/>
                    <a:p>
                      <a:r>
                        <a:rPr lang="en-US" sz="4100" dirty="0">
                          <a:latin typeface="Arial Rounded MT Bold" panose="020F0704030504030204" pitchFamily="34" charset="0"/>
                        </a:rPr>
                        <a:t>A</a:t>
                      </a: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100" dirty="0">
                          <a:latin typeface="Arial Rounded MT Bold" panose="020F0704030504030204" pitchFamily="34" charset="0"/>
                        </a:rPr>
                        <a:t>B</a:t>
                      </a: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141">
                <a:tc>
                  <a:txBody>
                    <a:bodyPr/>
                    <a:lstStyle/>
                    <a:p>
                      <a:r>
                        <a:rPr lang="en-US" sz="4100" b="1" dirty="0">
                          <a:latin typeface="Arial Rounded MT Bold" panose="020F0704030504030204" pitchFamily="34" charset="0"/>
                        </a:rPr>
                        <a:t>C</a:t>
                      </a: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>
                        <a:latin typeface="Arial Rounded MT Bold" panose="020F07040305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100" b="1" dirty="0">
                          <a:latin typeface="Arial Rounded MT Bold" panose="020F0704030504030204" pitchFamily="34" charset="0"/>
                        </a:rPr>
                        <a:t>D</a:t>
                      </a:r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18" y="2872576"/>
            <a:ext cx="2944905" cy="2889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18" y="6533176"/>
            <a:ext cx="2944907" cy="3219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12" y="2872575"/>
            <a:ext cx="2944905" cy="28898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3012" y="6914176"/>
            <a:ext cx="2944908" cy="28384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F4245-0704-FE9B-2A55-DEA08E87A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88BDBC-E155-8651-AC49-854BFDBAF9A0}"/>
              </a:ext>
            </a:extLst>
          </p:cNvPr>
          <p:cNvSpPr txBox="1">
            <a:spLocks/>
          </p:cNvSpPr>
          <p:nvPr/>
        </p:nvSpPr>
        <p:spPr>
          <a:xfrm>
            <a:off x="968439" y="1131825"/>
            <a:ext cx="16351122" cy="1081074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rial Rounded MT Bold" panose="020F0704030504030204" pitchFamily="34" charset="0"/>
              </a:rPr>
              <a:t>Creative writing practice: use narrative tense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66420C3-CE8F-E6B3-4B6E-835D8E8D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96" y="2212899"/>
            <a:ext cx="13018633" cy="783625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9772CFE-F9C6-588A-F74A-CEB30921C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6429D6-46C1-4C42-BBC1-A773B02CC23E}"/>
              </a:ext>
            </a:extLst>
          </p:cNvPr>
          <p:cNvSpPr/>
          <p:nvPr/>
        </p:nvSpPr>
        <p:spPr>
          <a:xfrm>
            <a:off x="2151930" y="2088681"/>
            <a:ext cx="5996989" cy="305481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AA536B1-D83B-60AB-A214-DCCE17F0BAD4}"/>
              </a:ext>
            </a:extLst>
          </p:cNvPr>
          <p:cNvSpPr txBox="1"/>
          <p:nvPr/>
        </p:nvSpPr>
        <p:spPr>
          <a:xfrm>
            <a:off x="2151930" y="356266"/>
            <a:ext cx="7395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pace Mono" panose="02000509040000020004" pitchFamily="49" charset="0"/>
              </a:rPr>
              <a:t>Vocabulary: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C9086B7-4B24-86AF-05F1-AAE5C244CF7C}"/>
              </a:ext>
            </a:extLst>
          </p:cNvPr>
          <p:cNvSpPr txBox="1"/>
          <p:nvPr/>
        </p:nvSpPr>
        <p:spPr>
          <a:xfrm>
            <a:off x="9843250" y="2146133"/>
            <a:ext cx="684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SzPct val="80000"/>
              <a:buFont typeface="Wingdings" pitchFamily="2" charset="2"/>
              <a:buChar char="l"/>
            </a:pPr>
            <a:r>
              <a:rPr lang="en-US" altLang="zh-CN" sz="6000" b="1" dirty="0">
                <a:latin typeface="Space Mono" panose="02000509040000020004" pitchFamily="49" charset="0"/>
              </a:rPr>
              <a:t>Treasure hunt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AA04BE47-48CE-14CD-DC1E-A403240956D2}"/>
              </a:ext>
            </a:extLst>
          </p:cNvPr>
          <p:cNvSpPr txBox="1"/>
          <p:nvPr/>
        </p:nvSpPr>
        <p:spPr>
          <a:xfrm>
            <a:off x="9843250" y="3808264"/>
            <a:ext cx="684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SzPct val="80000"/>
              <a:buFont typeface="Wingdings" pitchFamily="2" charset="2"/>
              <a:buChar char="l"/>
            </a:pPr>
            <a:r>
              <a:rPr lang="en-US" altLang="zh-CN" sz="6000" b="1" dirty="0">
                <a:latin typeface="Space Mono" panose="02000509040000020004" pitchFamily="49" charset="0"/>
              </a:rPr>
              <a:t>Association Webs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908D6A94-6EE6-FDBF-AFB1-69697D76D051}"/>
              </a:ext>
            </a:extLst>
          </p:cNvPr>
          <p:cNvSpPr txBox="1"/>
          <p:nvPr/>
        </p:nvSpPr>
        <p:spPr>
          <a:xfrm>
            <a:off x="9843249" y="5470395"/>
            <a:ext cx="684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SzPct val="80000"/>
              <a:buFont typeface="Wingdings" pitchFamily="2" charset="2"/>
              <a:buChar char="l"/>
            </a:pPr>
            <a:r>
              <a:rPr lang="en-US" altLang="zh-CN" sz="6000" b="1" dirty="0">
                <a:latin typeface="Space Mono" panose="02000509040000020004" pitchFamily="49" charset="0"/>
              </a:rPr>
              <a:t>Odd one out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0FE3E19-CA9C-54CC-EE74-DB431B94BB47}"/>
              </a:ext>
            </a:extLst>
          </p:cNvPr>
          <p:cNvSpPr txBox="1"/>
          <p:nvPr/>
        </p:nvSpPr>
        <p:spPr>
          <a:xfrm>
            <a:off x="9843249" y="7290230"/>
            <a:ext cx="684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SzPct val="80000"/>
              <a:buFont typeface="Wingdings" pitchFamily="2" charset="2"/>
              <a:buChar char="l"/>
            </a:pPr>
            <a:r>
              <a:rPr lang="en-US" altLang="zh-CN" sz="6000" b="1" dirty="0">
                <a:latin typeface="Space Mono" panose="02000509040000020004" pitchFamily="49" charset="0"/>
              </a:rPr>
              <a:t>Pass it round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C2F64738-2504-FF91-E9DF-567D010048CD}"/>
              </a:ext>
            </a:extLst>
          </p:cNvPr>
          <p:cNvSpPr/>
          <p:nvPr/>
        </p:nvSpPr>
        <p:spPr>
          <a:xfrm>
            <a:off x="2342161" y="1869997"/>
            <a:ext cx="1739056" cy="65352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84D802-F638-36F0-18D9-B08C1D00DFBE}"/>
              </a:ext>
            </a:extLst>
          </p:cNvPr>
          <p:cNvSpPr txBox="1"/>
          <p:nvPr/>
        </p:nvSpPr>
        <p:spPr>
          <a:xfrm>
            <a:off x="2420278" y="3013531"/>
            <a:ext cx="6395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Space Mono" panose="02000509040000020004" pitchFamily="49" charset="0"/>
              </a:rPr>
              <a:t>Teach multi-word chunks.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77BF8F-418C-B335-1E35-CE9F5D4623DF}"/>
              </a:ext>
            </a:extLst>
          </p:cNvPr>
          <p:cNvSpPr txBox="1"/>
          <p:nvPr/>
        </p:nvSpPr>
        <p:spPr>
          <a:xfrm>
            <a:off x="2420278" y="4029194"/>
            <a:ext cx="5460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1">
                <a:latin typeface="Space Mono" panose="02000509040000020004" pitchFamily="49" charset="0"/>
              </a:defRPr>
            </a:lvl1pPr>
          </a:lstStyle>
          <a:p>
            <a:r>
              <a:rPr lang="zh-CN" altLang="en-US" dirty="0"/>
              <a:t>Do plenty of review.</a:t>
            </a: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2707EB17-0DD1-E319-701F-2BD9901E7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37" y="4713363"/>
            <a:ext cx="10705698" cy="4779329"/>
          </a:xfrm>
          <a:prstGeom prst="rect">
            <a:avLst/>
          </a:prstGeom>
        </p:spPr>
      </p:pic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DFEF7AA7-B586-7679-ABD5-1F6700F32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46" y="2131070"/>
            <a:ext cx="14751448" cy="3575516"/>
          </a:xfrm>
          <a:prstGeom prst="rect">
            <a:avLst/>
          </a:prstGeom>
        </p:spPr>
      </p:pic>
      <p:pic>
        <p:nvPicPr>
          <p:cNvPr id="9" name="图片 8" descr="手机屏幕截图&#10;&#10;中度可信度描述已自动生成">
            <a:extLst>
              <a:ext uri="{FF2B5EF4-FFF2-40B4-BE49-F238E27FC236}">
                <a16:creationId xmlns:a16="http://schemas.microsoft.com/office/drawing/2014/main" id="{B745CC13-E162-7718-8373-DAF97DB78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10" y="2647936"/>
            <a:ext cx="10323352" cy="47793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CF9C750C-6BE8-7143-4619-60D4E6567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10" y="3338362"/>
            <a:ext cx="10323352" cy="51285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0A16A5-62EE-68C8-4C89-4CC4D17C2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5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E17ADA4-069E-676D-F186-D833CC460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C6673-AAE6-455A-B10E-3771D78282E2}"/>
              </a:ext>
            </a:extLst>
          </p:cNvPr>
          <p:cNvSpPr txBox="1"/>
          <p:nvPr/>
        </p:nvSpPr>
        <p:spPr>
          <a:xfrm>
            <a:off x="9930402" y="1466891"/>
            <a:ext cx="6167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Space Mono" panose="02000509040000020004" pitchFamily="49" charset="0"/>
              </a:rPr>
              <a:t>Grammar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A94644-C6EA-486B-8AC6-3CB105B46907}"/>
              </a:ext>
            </a:extLst>
          </p:cNvPr>
          <p:cNvSpPr/>
          <p:nvPr/>
        </p:nvSpPr>
        <p:spPr>
          <a:xfrm>
            <a:off x="1438891" y="3768872"/>
            <a:ext cx="6918707" cy="41871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931B735-BF39-1853-9A1F-5E4324D6F859}"/>
              </a:ext>
            </a:extLst>
          </p:cNvPr>
          <p:cNvSpPr txBox="1"/>
          <p:nvPr/>
        </p:nvSpPr>
        <p:spPr>
          <a:xfrm>
            <a:off x="9930402" y="3164538"/>
            <a:ext cx="7677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sz="4800" b="1" dirty="0">
                <a:latin typeface="Space Mono" panose="02000509040000020004" pitchFamily="49" charset="0"/>
              </a:rPr>
              <a:t>Circle comparisons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7F82116-0792-CF54-3469-8459973063C8}"/>
              </a:ext>
            </a:extLst>
          </p:cNvPr>
          <p:cNvSpPr txBox="1"/>
          <p:nvPr/>
        </p:nvSpPr>
        <p:spPr>
          <a:xfrm>
            <a:off x="9930402" y="4446710"/>
            <a:ext cx="801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sz="4800" b="1" dirty="0">
                <a:latin typeface="Space Mono" panose="02000509040000020004" pitchFamily="49" charset="0"/>
              </a:rPr>
              <a:t>Draw my natural world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86ECE0E-B0B2-9B6C-A48D-A24D911FFD2A}"/>
              </a:ext>
            </a:extLst>
          </p:cNvPr>
          <p:cNvSpPr txBox="1"/>
          <p:nvPr/>
        </p:nvSpPr>
        <p:spPr>
          <a:xfrm>
            <a:off x="9930402" y="5728882"/>
            <a:ext cx="801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sz="4800" b="1" dirty="0">
                <a:latin typeface="Space Mono" panose="02000509040000020004" pitchFamily="49" charset="0"/>
              </a:rPr>
              <a:t>Oh!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4DF24B6-32A2-62FD-E222-1043E828FCC6}"/>
              </a:ext>
            </a:extLst>
          </p:cNvPr>
          <p:cNvSpPr txBox="1"/>
          <p:nvPr/>
        </p:nvSpPr>
        <p:spPr>
          <a:xfrm>
            <a:off x="9930402" y="7011053"/>
            <a:ext cx="69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n"/>
            </a:pPr>
            <a:r>
              <a:rPr lang="en-US" sz="4800" b="1" dirty="0">
                <a:latin typeface="Space Mono" panose="02000509040000020004" pitchFamily="49" charset="0"/>
              </a:rPr>
              <a:t>Question stories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4425BBA5-1E4E-215A-228F-1D554E71C678}"/>
              </a:ext>
            </a:extLst>
          </p:cNvPr>
          <p:cNvSpPr/>
          <p:nvPr/>
        </p:nvSpPr>
        <p:spPr>
          <a:xfrm>
            <a:off x="577516" y="7257997"/>
            <a:ext cx="4457700" cy="76082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EC8F5C5A-A99C-766C-CD7D-004894D400CB}"/>
              </a:ext>
            </a:extLst>
          </p:cNvPr>
          <p:cNvSpPr txBox="1"/>
          <p:nvPr/>
        </p:nvSpPr>
        <p:spPr>
          <a:xfrm>
            <a:off x="1658091" y="4333781"/>
            <a:ext cx="595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Keep explanations short.</a:t>
            </a:r>
            <a:endParaRPr lang="en-ID" sz="4000" b="1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83D7CA4-2233-6583-7DFC-5A3E0C9B88DA}"/>
              </a:ext>
            </a:extLst>
          </p:cNvPr>
          <p:cNvSpPr txBox="1"/>
          <p:nvPr/>
        </p:nvSpPr>
        <p:spPr>
          <a:xfrm>
            <a:off x="1619162" y="5697980"/>
            <a:ext cx="6918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Use mother tongue to explain.</a:t>
            </a:r>
            <a:endParaRPr lang="en-ID" sz="4000" b="1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pic>
        <p:nvPicPr>
          <p:cNvPr id="23" name="图片 22" descr="文本&#10;&#10;中度可信度描述已自动生成">
            <a:extLst>
              <a:ext uri="{FF2B5EF4-FFF2-40B4-BE49-F238E27FC236}">
                <a16:creationId xmlns:a16="http://schemas.microsoft.com/office/drawing/2014/main" id="{8C4D4F0D-CBB1-EDA4-512B-B8C3FF7B5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1311649"/>
            <a:ext cx="17321829" cy="7423641"/>
          </a:xfrm>
          <a:prstGeom prst="rect">
            <a:avLst/>
          </a:prstGeom>
        </p:spPr>
      </p:pic>
      <p:pic>
        <p:nvPicPr>
          <p:cNvPr id="24" name="图片 23" descr="文本&#10;&#10;描述已自动生成">
            <a:extLst>
              <a:ext uri="{FF2B5EF4-FFF2-40B4-BE49-F238E27FC236}">
                <a16:creationId xmlns:a16="http://schemas.microsoft.com/office/drawing/2014/main" id="{AFFE6FD7-5887-A961-1556-7861F565E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66" y="599669"/>
            <a:ext cx="15559666" cy="9285606"/>
          </a:xfrm>
          <a:prstGeom prst="rect">
            <a:avLst/>
          </a:prstGeom>
        </p:spPr>
      </p:pic>
      <p:pic>
        <p:nvPicPr>
          <p:cNvPr id="25" name="图片 24" descr="图表, 雷达图&#10;&#10;描述已自动生成">
            <a:extLst>
              <a:ext uri="{FF2B5EF4-FFF2-40B4-BE49-F238E27FC236}">
                <a16:creationId xmlns:a16="http://schemas.microsoft.com/office/drawing/2014/main" id="{5F9127BC-8859-88AE-EAE5-9B6F3A05E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7" y="868081"/>
            <a:ext cx="16168625" cy="8819250"/>
          </a:xfrm>
          <a:prstGeom prst="rect">
            <a:avLst/>
          </a:prstGeom>
        </p:spPr>
      </p:pic>
      <p:pic>
        <p:nvPicPr>
          <p:cNvPr id="27" name="图片 26" descr="文本, 信件&#10;&#10;描述已自动生成">
            <a:extLst>
              <a:ext uri="{FF2B5EF4-FFF2-40B4-BE49-F238E27FC236}">
                <a16:creationId xmlns:a16="http://schemas.microsoft.com/office/drawing/2014/main" id="{B62AF597-0350-D9A5-890A-0833A3692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6" y="134256"/>
            <a:ext cx="14650133" cy="1005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7C03F8-E9CD-4E72-A248-6FF79BEAC3DA}"/>
              </a:ext>
            </a:extLst>
          </p:cNvPr>
          <p:cNvSpPr/>
          <p:nvPr/>
        </p:nvSpPr>
        <p:spPr>
          <a:xfrm flipV="1">
            <a:off x="0" y="0"/>
            <a:ext cx="8931350" cy="117991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4C6C5-5A97-40F8-AC63-A9E162A73F5B}"/>
              </a:ext>
            </a:extLst>
          </p:cNvPr>
          <p:cNvSpPr txBox="1"/>
          <p:nvPr/>
        </p:nvSpPr>
        <p:spPr>
          <a:xfrm>
            <a:off x="508783" y="168386"/>
            <a:ext cx="11754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Space Mono" panose="02000509040000020004" pitchFamily="49" charset="0"/>
              </a:rPr>
              <a:t>Testing and assessment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D918431-3082-F387-CE73-C210ECBDF70B}"/>
              </a:ext>
            </a:extLst>
          </p:cNvPr>
          <p:cNvSpPr txBox="1"/>
          <p:nvPr/>
        </p:nvSpPr>
        <p:spPr>
          <a:xfrm>
            <a:off x="2876555" y="1748576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Assess not only through tests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59D7662-76C1-42CE-BA9F-B0CDFC2F01A1}"/>
              </a:ext>
            </a:extLst>
          </p:cNvPr>
          <p:cNvSpPr txBox="1"/>
          <p:nvPr/>
        </p:nvSpPr>
        <p:spPr>
          <a:xfrm>
            <a:off x="2876555" y="3163209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Use(also) student self-assessment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B6EC4F-0E6F-CD0B-65E9-141732287566}"/>
              </a:ext>
            </a:extLst>
          </p:cNvPr>
          <p:cNvSpPr txBox="1"/>
          <p:nvPr/>
        </p:nvSpPr>
        <p:spPr>
          <a:xfrm>
            <a:off x="2876555" y="4577842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Use tests as a teaching tool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A65973AE-220C-B409-61E0-9A3C50CD0254}"/>
              </a:ext>
            </a:extLst>
          </p:cNvPr>
          <p:cNvSpPr txBox="1"/>
          <p:nvPr/>
        </p:nvSpPr>
        <p:spPr>
          <a:xfrm>
            <a:off x="2876555" y="5992475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Add optional sections to tests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AD05F12C-0E2E-E291-EA5F-5FD1DBC379D1}"/>
              </a:ext>
            </a:extLst>
          </p:cNvPr>
          <p:cNvSpPr txBox="1"/>
          <p:nvPr/>
        </p:nvSpPr>
        <p:spPr>
          <a:xfrm>
            <a:off x="2876555" y="7407108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Prepare students for the test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A7AEA717-113F-FAA8-8D3C-07246347AF18}"/>
              </a:ext>
            </a:extLst>
          </p:cNvPr>
          <p:cNvSpPr txBox="1"/>
          <p:nvPr/>
        </p:nvSpPr>
        <p:spPr>
          <a:xfrm>
            <a:off x="2876555" y="8821739"/>
            <a:ext cx="1175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sz="4800" b="1" dirty="0">
                <a:latin typeface="Space Mono" panose="02000509040000020004" pitchFamily="49" charset="0"/>
              </a:rPr>
              <a:t>Assess yourself</a:t>
            </a:r>
            <a:endParaRPr lang="en-ID" sz="4800" b="1" dirty="0">
              <a:latin typeface="Space Mono" panose="02000509040000020004" pitchFamily="49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8D1E5E-D3D2-83A5-603C-75EE166D2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3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47261F-A7C2-4337-8713-DAF37FA25E1A}"/>
              </a:ext>
            </a:extLst>
          </p:cNvPr>
          <p:cNvSpPr/>
          <p:nvPr/>
        </p:nvSpPr>
        <p:spPr>
          <a:xfrm>
            <a:off x="12662906" y="9137914"/>
            <a:ext cx="2762608" cy="65352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4B885C-1E93-4784-8E6F-7D94345C25EC}"/>
              </a:ext>
            </a:extLst>
          </p:cNvPr>
          <p:cNvSpPr/>
          <p:nvPr/>
        </p:nvSpPr>
        <p:spPr>
          <a:xfrm>
            <a:off x="592826" y="564633"/>
            <a:ext cx="2762608" cy="6535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7B0B0A-329A-4AD0-96A8-BA0B254E5F3C}"/>
              </a:ext>
            </a:extLst>
          </p:cNvPr>
          <p:cNvSpPr/>
          <p:nvPr/>
        </p:nvSpPr>
        <p:spPr>
          <a:xfrm>
            <a:off x="863600" y="832137"/>
            <a:ext cx="16560799" cy="862272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7002CD-85C6-4587-AC26-5FE4D8C24EA4}"/>
              </a:ext>
            </a:extLst>
          </p:cNvPr>
          <p:cNvCxnSpPr>
            <a:cxnSpLocks/>
          </p:cNvCxnSpPr>
          <p:nvPr/>
        </p:nvCxnSpPr>
        <p:spPr>
          <a:xfrm>
            <a:off x="5859312" y="5469866"/>
            <a:ext cx="11625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5D2AD1F-9268-47D7-ADD3-5CC3F897C7A1}"/>
              </a:ext>
            </a:extLst>
          </p:cNvPr>
          <p:cNvSpPr/>
          <p:nvPr/>
        </p:nvSpPr>
        <p:spPr>
          <a:xfrm>
            <a:off x="8969787" y="4380251"/>
            <a:ext cx="384817" cy="38481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D419B-62FD-41DA-AAE2-B76B975DD536}"/>
              </a:ext>
            </a:extLst>
          </p:cNvPr>
          <p:cNvSpPr/>
          <p:nvPr/>
        </p:nvSpPr>
        <p:spPr>
          <a:xfrm>
            <a:off x="9624880" y="4380251"/>
            <a:ext cx="384817" cy="38481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D1C51E-9874-4008-AAB0-D32B287A9F4F}"/>
              </a:ext>
            </a:extLst>
          </p:cNvPr>
          <p:cNvSpPr/>
          <p:nvPr/>
        </p:nvSpPr>
        <p:spPr>
          <a:xfrm>
            <a:off x="10253866" y="4380251"/>
            <a:ext cx="384817" cy="38481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8CD81-5618-4F28-86C9-86568E03DED8}"/>
              </a:ext>
            </a:extLst>
          </p:cNvPr>
          <p:cNvSpPr txBox="1"/>
          <p:nvPr/>
        </p:nvSpPr>
        <p:spPr>
          <a:xfrm>
            <a:off x="8810761" y="4979185"/>
            <a:ext cx="591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Space Mono" panose="02000509040000020004" pitchFamily="49" charset="0"/>
              </a:rPr>
              <a:t>Thank you!</a:t>
            </a:r>
            <a:endParaRPr lang="en-ID" sz="6600" b="1" dirty="0">
              <a:latin typeface="Space Mono" panose="02000509040000020004" pitchFamily="49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C1ECE2C-5419-BE12-12FE-820272EF43A0}"/>
              </a:ext>
            </a:extLst>
          </p:cNvPr>
          <p:cNvSpPr txBox="1"/>
          <p:nvPr/>
        </p:nvSpPr>
        <p:spPr>
          <a:xfrm>
            <a:off x="12017612" y="4368106"/>
            <a:ext cx="1550788" cy="1550788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551316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D" sz="1600" b="1" spc="300" dirty="0">
                <a:latin typeface="Space Mono" panose="02000509040000020004" pitchFamily="49" charset="0"/>
              </a:rPr>
              <a:t>THE NEW COLLABORATIONS</a:t>
            </a:r>
            <a:endParaRPr lang="en-ID" sz="1600" b="1" spc="3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D2521-4425-CBD0-AD66-AE762D2D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326087" y="1021085"/>
            <a:ext cx="5929477" cy="101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4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7CF0B82-B35C-4C0A-95CB-97D3846D727E}"/>
              </a:ext>
            </a:extLst>
          </p:cNvPr>
          <p:cNvSpPr/>
          <p:nvPr/>
        </p:nvSpPr>
        <p:spPr>
          <a:xfrm>
            <a:off x="12662906" y="9137914"/>
            <a:ext cx="2762608" cy="65352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C8EBD-DE13-4667-8E24-D84225C28550}"/>
              </a:ext>
            </a:extLst>
          </p:cNvPr>
          <p:cNvSpPr/>
          <p:nvPr/>
        </p:nvSpPr>
        <p:spPr>
          <a:xfrm>
            <a:off x="592826" y="564633"/>
            <a:ext cx="2762608" cy="6535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BBDD9-5118-40CE-8667-C566994355F5}"/>
              </a:ext>
            </a:extLst>
          </p:cNvPr>
          <p:cNvSpPr/>
          <p:nvPr/>
        </p:nvSpPr>
        <p:spPr>
          <a:xfrm>
            <a:off x="863600" y="841949"/>
            <a:ext cx="16560799" cy="862272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图片 2" descr="图形用户界面, 网站&#10;&#10;描述已自动生成">
            <a:extLst>
              <a:ext uri="{FF2B5EF4-FFF2-40B4-BE49-F238E27FC236}">
                <a16:creationId xmlns:a16="http://schemas.microsoft.com/office/drawing/2014/main" id="{1F43AD9E-4243-6D34-4D4C-41381912C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" b="1599"/>
          <a:stretch/>
        </p:blipFill>
        <p:spPr>
          <a:xfrm>
            <a:off x="2862486" y="1578005"/>
            <a:ext cx="5825067" cy="7594549"/>
          </a:xfrm>
          <a:prstGeom prst="rect">
            <a:avLst/>
          </a:prstGeom>
        </p:spPr>
      </p:pic>
      <p:pic>
        <p:nvPicPr>
          <p:cNvPr id="5" name="图片 4" descr="文本, 信件&#10;&#10;描述已自动生成">
            <a:extLst>
              <a:ext uri="{FF2B5EF4-FFF2-40B4-BE49-F238E27FC236}">
                <a16:creationId xmlns:a16="http://schemas.microsoft.com/office/drawing/2014/main" id="{4AD51E5A-0507-186E-424A-31ECFCFB9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65" y="1578005"/>
            <a:ext cx="5431481" cy="76113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ED366FB-B0E1-A926-7886-0B03453C8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1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7CF0B82-B35C-4C0A-95CB-97D3846D727E}"/>
              </a:ext>
            </a:extLst>
          </p:cNvPr>
          <p:cNvSpPr/>
          <p:nvPr/>
        </p:nvSpPr>
        <p:spPr>
          <a:xfrm>
            <a:off x="12662906" y="9137914"/>
            <a:ext cx="2762608" cy="65352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C8EBD-DE13-4667-8E24-D84225C28550}"/>
              </a:ext>
            </a:extLst>
          </p:cNvPr>
          <p:cNvSpPr/>
          <p:nvPr/>
        </p:nvSpPr>
        <p:spPr>
          <a:xfrm>
            <a:off x="592826" y="564633"/>
            <a:ext cx="2762608" cy="6535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BBDD9-5118-40CE-8667-C566994355F5}"/>
              </a:ext>
            </a:extLst>
          </p:cNvPr>
          <p:cNvSpPr/>
          <p:nvPr/>
        </p:nvSpPr>
        <p:spPr>
          <a:xfrm>
            <a:off x="863600" y="841949"/>
            <a:ext cx="16560799" cy="862272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图片 3" descr="图片包含 日历&#10;&#10;描述已自动生成">
            <a:extLst>
              <a:ext uri="{FF2B5EF4-FFF2-40B4-BE49-F238E27FC236}">
                <a16:creationId xmlns:a16="http://schemas.microsoft.com/office/drawing/2014/main" id="{97067558-DC7D-1624-3AAB-AE0901A6A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917"/>
          <a:stretch/>
        </p:blipFill>
        <p:spPr>
          <a:xfrm>
            <a:off x="2650825" y="1218155"/>
            <a:ext cx="5925149" cy="7898580"/>
          </a:xfrm>
          <a:prstGeom prst="rect">
            <a:avLst/>
          </a:prstGeom>
        </p:spPr>
      </p:pic>
      <p:pic>
        <p:nvPicPr>
          <p:cNvPr id="7" name="图片 6" descr="手机屏幕截图&#10;&#10;描述已自动生成">
            <a:extLst>
              <a:ext uri="{FF2B5EF4-FFF2-40B4-BE49-F238E27FC236}">
                <a16:creationId xmlns:a16="http://schemas.microsoft.com/office/drawing/2014/main" id="{713BC668-32A4-30D5-06E3-8E1AA266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1222555"/>
            <a:ext cx="6045201" cy="78615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D7C73C3-3A13-3BC7-F0E7-679495572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9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57E0E-A4A0-442A-9BFE-94E2DBBB4609}"/>
              </a:ext>
            </a:extLst>
          </p:cNvPr>
          <p:cNvSpPr txBox="1"/>
          <p:nvPr/>
        </p:nvSpPr>
        <p:spPr>
          <a:xfrm>
            <a:off x="750627" y="2165257"/>
            <a:ext cx="7509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Space Mono" panose="02000509040000020004" pitchFamily="49" charset="0"/>
              </a:rPr>
              <a:t>Content</a:t>
            </a:r>
            <a:endParaRPr lang="en-ID" sz="10000" b="1" dirty="0">
              <a:latin typeface="Space Mono" panose="02000509040000020004" pitchFamily="49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7656A-63A5-47B8-AA2F-29D0DC7FF948}"/>
              </a:ext>
            </a:extLst>
          </p:cNvPr>
          <p:cNvCxnSpPr>
            <a:cxnSpLocks/>
          </p:cNvCxnSpPr>
          <p:nvPr/>
        </p:nvCxnSpPr>
        <p:spPr>
          <a:xfrm flipH="1">
            <a:off x="1111624" y="837565"/>
            <a:ext cx="16392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BFAD7B-A20C-4A09-9FEC-A05C7F334F12}"/>
              </a:ext>
            </a:extLst>
          </p:cNvPr>
          <p:cNvCxnSpPr>
            <a:cxnSpLocks/>
          </p:cNvCxnSpPr>
          <p:nvPr/>
        </p:nvCxnSpPr>
        <p:spPr>
          <a:xfrm flipH="1">
            <a:off x="5845301" y="9482605"/>
            <a:ext cx="1165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CDC6EB1-EAF6-F91C-A9C6-4E09B89EC674}"/>
              </a:ext>
            </a:extLst>
          </p:cNvPr>
          <p:cNvSpPr txBox="1"/>
          <p:nvPr/>
        </p:nvSpPr>
        <p:spPr>
          <a:xfrm>
            <a:off x="7010632" y="2421682"/>
            <a:ext cx="4044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Speaking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FDCF5E-F7EC-718B-6B65-C1C5AE7D81FD}"/>
              </a:ext>
            </a:extLst>
          </p:cNvPr>
          <p:cNvSpPr txBox="1"/>
          <p:nvPr/>
        </p:nvSpPr>
        <p:spPr>
          <a:xfrm>
            <a:off x="12712185" y="2421682"/>
            <a:ext cx="4007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Listening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F91730E-A0AC-600D-5B3E-F8AE2CE5B3F5}"/>
              </a:ext>
            </a:extLst>
          </p:cNvPr>
          <p:cNvSpPr txBox="1"/>
          <p:nvPr/>
        </p:nvSpPr>
        <p:spPr>
          <a:xfrm>
            <a:off x="7010632" y="4752020"/>
            <a:ext cx="3765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Reading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19AA3C-EA78-012B-6F7F-51028FDD9DB2}"/>
              </a:ext>
            </a:extLst>
          </p:cNvPr>
          <p:cNvSpPr txBox="1"/>
          <p:nvPr/>
        </p:nvSpPr>
        <p:spPr>
          <a:xfrm>
            <a:off x="12712185" y="4752019"/>
            <a:ext cx="3591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Writing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F644354-1BA9-4C19-4084-07D2B035FF82}"/>
              </a:ext>
            </a:extLst>
          </p:cNvPr>
          <p:cNvSpPr txBox="1"/>
          <p:nvPr/>
        </p:nvSpPr>
        <p:spPr>
          <a:xfrm>
            <a:off x="7010632" y="7082357"/>
            <a:ext cx="4663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Vocabulary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66D8CA8-95BE-995A-0AA9-0A83A3EFE3E9}"/>
              </a:ext>
            </a:extLst>
          </p:cNvPr>
          <p:cNvSpPr txBox="1"/>
          <p:nvPr/>
        </p:nvSpPr>
        <p:spPr>
          <a:xfrm>
            <a:off x="12712185" y="7082357"/>
            <a:ext cx="4181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SzPct val="80000"/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Grammar</a:t>
            </a:r>
            <a:r>
              <a:rPr kumimoji="1"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1"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5151B02-9D57-51ED-DF31-E7F095394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3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9A8635-5346-478B-8773-6127D8DDD439}"/>
              </a:ext>
            </a:extLst>
          </p:cNvPr>
          <p:cNvSpPr txBox="1"/>
          <p:nvPr/>
        </p:nvSpPr>
        <p:spPr>
          <a:xfrm>
            <a:off x="1801905" y="839681"/>
            <a:ext cx="15866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pace Mono" panose="02000509040000020004" pitchFamily="49" charset="0"/>
              </a:rPr>
              <a:t>Speaking &amp; Listening : moving routines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783EAD-BA32-848A-93F6-FC60A5C2ABC9}"/>
              </a:ext>
            </a:extLst>
          </p:cNvPr>
          <p:cNvSpPr txBox="1"/>
          <p:nvPr/>
        </p:nvSpPr>
        <p:spPr>
          <a:xfrm>
            <a:off x="10448679" y="2509103"/>
            <a:ext cx="597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n"/>
            </a:pPr>
            <a:r>
              <a:rPr lang="en-US" altLang="zh-CN" sz="4000" b="1" dirty="0">
                <a:latin typeface="Space Mono" panose="02000509040000020004" pitchFamily="49" charset="0"/>
              </a:rPr>
              <a:t>Flashing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161AC9-7A36-A4AB-8A49-9E3C646A6B5F}"/>
              </a:ext>
            </a:extLst>
          </p:cNvPr>
          <p:cNvSpPr txBox="1"/>
          <p:nvPr/>
        </p:nvSpPr>
        <p:spPr>
          <a:xfrm>
            <a:off x="10448679" y="4034118"/>
            <a:ext cx="597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n"/>
            </a:pPr>
            <a:r>
              <a:rPr lang="en-US" altLang="zh-CN" sz="4000" b="1" dirty="0">
                <a:latin typeface="Space Mono" panose="02000509040000020004" pitchFamily="49" charset="0"/>
              </a:rPr>
              <a:t>2 Truths &amp; 1 lie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A314CF-A0A0-ADA9-B50B-62384FCF07AD}"/>
              </a:ext>
            </a:extLst>
          </p:cNvPr>
          <p:cNvSpPr txBox="1"/>
          <p:nvPr/>
        </p:nvSpPr>
        <p:spPr>
          <a:xfrm>
            <a:off x="10448677" y="5559133"/>
            <a:ext cx="761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n"/>
            </a:pPr>
            <a:r>
              <a:rPr lang="en-US" altLang="zh-CN" sz="4000" b="1" dirty="0">
                <a:latin typeface="Space Mono" panose="02000509040000020004" pitchFamily="49" charset="0"/>
              </a:rPr>
              <a:t>Describe &amp; draw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095D8E-CCD6-1A01-50D4-338559E3600B}"/>
              </a:ext>
            </a:extLst>
          </p:cNvPr>
          <p:cNvSpPr txBox="1"/>
          <p:nvPr/>
        </p:nvSpPr>
        <p:spPr>
          <a:xfrm>
            <a:off x="10448678" y="7084148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n"/>
            </a:pPr>
            <a:r>
              <a:rPr lang="en-US" altLang="zh-CN" sz="4000" b="1" dirty="0">
                <a:latin typeface="Space Mono" panose="02000509040000020004" pitchFamily="49" charset="0"/>
              </a:rPr>
              <a:t>Chinese whisper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76BAE0-FA1B-1A40-6DE8-0E5BAA5ED205}"/>
              </a:ext>
            </a:extLst>
          </p:cNvPr>
          <p:cNvSpPr txBox="1"/>
          <p:nvPr/>
        </p:nvSpPr>
        <p:spPr>
          <a:xfrm>
            <a:off x="10448678" y="8609163"/>
            <a:ext cx="10517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itchFamily="2" charset="2"/>
              <a:buChar char="n"/>
            </a:pPr>
            <a:r>
              <a:rPr lang="en-US" altLang="zh-CN" sz="4000" b="1" dirty="0">
                <a:latin typeface="Space Mono" panose="02000509040000020004" pitchFamily="49" charset="0"/>
              </a:rPr>
              <a:t>Fortunately … unfortunately …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B72ED96-C6B4-5F06-696C-E37183CC664E}"/>
              </a:ext>
            </a:extLst>
          </p:cNvPr>
          <p:cNvSpPr/>
          <p:nvPr/>
        </p:nvSpPr>
        <p:spPr>
          <a:xfrm>
            <a:off x="1100157" y="2509103"/>
            <a:ext cx="8447879" cy="311262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336A9C34-0E1F-717A-7F10-BBFCE4C1D679}"/>
              </a:ext>
            </a:extLst>
          </p:cNvPr>
          <p:cNvSpPr/>
          <p:nvPr/>
        </p:nvSpPr>
        <p:spPr>
          <a:xfrm>
            <a:off x="1452282" y="2213640"/>
            <a:ext cx="1721224" cy="8309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B5C66A16-6F31-DCE6-7846-6A45EC88B170}"/>
              </a:ext>
            </a:extLst>
          </p:cNvPr>
          <p:cNvSpPr/>
          <p:nvPr/>
        </p:nvSpPr>
        <p:spPr>
          <a:xfrm>
            <a:off x="680484" y="9214175"/>
            <a:ext cx="2493022" cy="8309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A4687C0D-950B-DA5C-DE3D-744246B87058}"/>
              </a:ext>
            </a:extLst>
          </p:cNvPr>
          <p:cNvSpPr/>
          <p:nvPr/>
        </p:nvSpPr>
        <p:spPr>
          <a:xfrm>
            <a:off x="1100157" y="6517046"/>
            <a:ext cx="8447879" cy="311262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0A13E93-A9FA-EFA4-DD24-184AAC0C8F18}"/>
              </a:ext>
            </a:extLst>
          </p:cNvPr>
          <p:cNvSpPr txBox="1"/>
          <p:nvPr/>
        </p:nvSpPr>
        <p:spPr>
          <a:xfrm>
            <a:off x="1287102" y="3225694"/>
            <a:ext cx="844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Space Mono" panose="02000509040000020004" pitchFamily="49" charset="0"/>
              </a:rPr>
              <a:t>Contrast with mother-tongue sounds.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740A5A5-1F36-DF5F-FE3C-B0A80910BAEB}"/>
              </a:ext>
            </a:extLst>
          </p:cNvPr>
          <p:cNvSpPr txBox="1"/>
          <p:nvPr/>
        </p:nvSpPr>
        <p:spPr>
          <a:xfrm>
            <a:off x="1287102" y="4388061"/>
            <a:ext cx="844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Space Mono" panose="02000509040000020004" pitchFamily="49" charset="0"/>
              </a:rPr>
              <a:t>Give tasks rather than topic.</a:t>
            </a:r>
            <a:endParaRPr lang="zh-CN" altLang="en-US" sz="4000" b="1" dirty="0">
              <a:latin typeface="Space Mono" panose="02000509040000020004" pitchFamily="49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CCBA2C6-0F37-8A27-7E4D-372D90B6461F}"/>
              </a:ext>
            </a:extLst>
          </p:cNvPr>
          <p:cNvSpPr txBox="1"/>
          <p:nvPr/>
        </p:nvSpPr>
        <p:spPr>
          <a:xfrm>
            <a:off x="1452282" y="7064010"/>
            <a:ext cx="4905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Use dictations</a:t>
            </a:r>
            <a:r>
              <a:rPr lang="en-US" altLang="zh-CN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.</a:t>
            </a:r>
            <a:endParaRPr lang="zh-CN" altLang="en-US" sz="4000" b="1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DC98100-5F9E-588A-8BBB-A107071B76BB}"/>
              </a:ext>
            </a:extLst>
          </p:cNvPr>
          <p:cNvSpPr txBox="1"/>
          <p:nvPr/>
        </p:nvSpPr>
        <p:spPr>
          <a:xfrm>
            <a:off x="1452282" y="8073359"/>
            <a:ext cx="7415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Space Mono" panose="02000509040000020004" pitchFamily="49" charset="0"/>
              </a:rPr>
              <a:t>Give topic and task in advance</a:t>
            </a:r>
            <a:r>
              <a:rPr lang="zh-CN" altLang="en-US" sz="4800" dirty="0">
                <a:solidFill>
                  <a:schemeClr val="bg1"/>
                </a:solidFill>
              </a:rPr>
              <a:t>.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9E17459-35E9-7998-EA8A-E1CA32BE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92959A-CEB9-4098-AA08-5286D20846F3}"/>
              </a:ext>
            </a:extLst>
          </p:cNvPr>
          <p:cNvCxnSpPr>
            <a:cxnSpLocks/>
          </p:cNvCxnSpPr>
          <p:nvPr/>
        </p:nvCxnSpPr>
        <p:spPr>
          <a:xfrm flipH="1">
            <a:off x="2934382" y="837565"/>
            <a:ext cx="133788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74F256-220C-403A-AC2D-7FB10F6B3B15}"/>
              </a:ext>
            </a:extLst>
          </p:cNvPr>
          <p:cNvCxnSpPr>
            <a:cxnSpLocks/>
          </p:cNvCxnSpPr>
          <p:nvPr/>
        </p:nvCxnSpPr>
        <p:spPr>
          <a:xfrm flipH="1">
            <a:off x="4343400" y="9464675"/>
            <a:ext cx="1165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-矩形 12">
            <a:extLst>
              <a:ext uri="{FF2B5EF4-FFF2-40B4-BE49-F238E27FC236}">
                <a16:creationId xmlns:a16="http://schemas.microsoft.com/office/drawing/2014/main" id="{5922AAF5-7885-EDA4-C323-7AD9BCA5DC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51064" y="1803182"/>
            <a:ext cx="7449646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1C6170"/>
                </a:solidFill>
                <a:latin typeface="Times New Roman" panose="02020603050405020304" pitchFamily="18" charset="0"/>
                <a:ea typeface="DFPLiJinHeiW8-GB" panose="020B0800000000000000" pitchFamily="34" charset="-122"/>
                <a:cs typeface="Times New Roman" panose="02020603050405020304" pitchFamily="18" charset="0"/>
                <a:sym typeface="FZHei-B01S" panose="02010601030101010101" pitchFamily="2" charset="-122"/>
              </a:rPr>
              <a:t>2 Truths &amp; 1 Lie</a:t>
            </a:r>
            <a:endParaRPr kumimoji="0" lang="zh-CN" altLang="en-US" sz="5400" b="1" u="none" strike="noStrike" kern="1200" cap="none" spc="0" normalizeH="0" baseline="0" noProof="0" dirty="0">
              <a:ln>
                <a:noFill/>
              </a:ln>
              <a:solidFill>
                <a:srgbClr val="1C6170"/>
              </a:solidFill>
              <a:effectLst/>
              <a:uLnTx/>
              <a:uFillTx/>
              <a:latin typeface="Times New Roman" panose="02020603050405020304" pitchFamily="18" charset="0"/>
              <a:ea typeface="DFPLiJinHeiW8-GB" panose="020B0800000000000000" pitchFamily="34" charset="-122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1FF92A-7D1E-8FE7-23AD-AAC2DEA24C75}"/>
              </a:ext>
            </a:extLst>
          </p:cNvPr>
          <p:cNvSpPr txBox="1"/>
          <p:nvPr/>
        </p:nvSpPr>
        <p:spPr>
          <a:xfrm>
            <a:off x="4042413" y="3216530"/>
            <a:ext cx="11959587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PLiJinHeiW8-GB" panose="020B0800000000000000" pitchFamily="34" charset="-122"/>
                <a:cs typeface="Times New Roman" panose="02020603050405020304" pitchFamily="18" charset="0"/>
                <a:sym typeface="+mn-lt"/>
              </a:rPr>
              <a:t>I am a mom of 2 boys.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PLiJinHeiW8-GB" panose="020B08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1374D4-0C6E-E4D1-EF9F-3BE0DB9C63B1}"/>
              </a:ext>
            </a:extLst>
          </p:cNvPr>
          <p:cNvSpPr txBox="1"/>
          <p:nvPr/>
        </p:nvSpPr>
        <p:spPr>
          <a:xfrm>
            <a:off x="3922534" y="5065433"/>
            <a:ext cx="11959587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PLiJinHeiW8-GB" panose="020B0800000000000000" pitchFamily="34" charset="-122"/>
                <a:cs typeface="Times New Roman" panose="02020603050405020304" pitchFamily="18" charset="0"/>
                <a:sym typeface="+mn-lt"/>
              </a:rPr>
              <a:t>I never do chores at home.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PLiJinHeiW8-GB" panose="020B08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0151BA-76B8-F514-DCCE-E2DD5C81C388}"/>
              </a:ext>
            </a:extLst>
          </p:cNvPr>
          <p:cNvSpPr txBox="1"/>
          <p:nvPr/>
        </p:nvSpPr>
        <p:spPr>
          <a:xfrm>
            <a:off x="3922534" y="7188301"/>
            <a:ext cx="11959587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PLiJinHeiW8-GB" panose="020B0800000000000000" pitchFamily="34" charset="-122"/>
                <a:cs typeface="Times New Roman" panose="02020603050405020304" pitchFamily="18" charset="0"/>
                <a:sym typeface="+mn-lt"/>
              </a:rPr>
              <a:t>I am going to a party this evening.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FPLiJinHeiW8-GB" panose="020B08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24D9E8FD-C766-FAC4-B596-24F2EF9BF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37570">
            <a:off x="3226513" y="3008696"/>
            <a:ext cx="1024705" cy="72390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C5373F0D-7230-E7CA-1CD5-09F6E5B0F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37570">
            <a:off x="3049274" y="6928902"/>
            <a:ext cx="1024705" cy="72390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8157A4AE-74C4-AC32-F5F2-56B5D5D35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37570">
            <a:off x="3063680" y="4876439"/>
            <a:ext cx="1024705" cy="7239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BFEC4EB-29A3-6494-F61C-D90A902FA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>
            <a:extLst>
              <a:ext uri="{FF2B5EF4-FFF2-40B4-BE49-F238E27FC236}">
                <a16:creationId xmlns:a16="http://schemas.microsoft.com/office/drawing/2014/main" id="{E49D59DE-6158-AA1F-6198-DDD5A14DD484}"/>
              </a:ext>
            </a:extLst>
          </p:cNvPr>
          <p:cNvSpPr/>
          <p:nvPr/>
        </p:nvSpPr>
        <p:spPr>
          <a:xfrm>
            <a:off x="591272" y="3543738"/>
            <a:ext cx="2762608" cy="6535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E5512A5A-4804-61BB-60D8-D078506464E1}"/>
              </a:ext>
            </a:extLst>
          </p:cNvPr>
          <p:cNvSpPr/>
          <p:nvPr/>
        </p:nvSpPr>
        <p:spPr>
          <a:xfrm>
            <a:off x="862046" y="3845381"/>
            <a:ext cx="7723128" cy="388775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844E825B-7B5B-54DB-DF32-426D4907E084}"/>
              </a:ext>
            </a:extLst>
          </p:cNvPr>
          <p:cNvSpPr txBox="1"/>
          <p:nvPr/>
        </p:nvSpPr>
        <p:spPr>
          <a:xfrm>
            <a:off x="1568914" y="1732492"/>
            <a:ext cx="10018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pace Mono" panose="02000509040000020004" pitchFamily="49" charset="0"/>
              </a:rPr>
              <a:t>Reading: thinking routine</a:t>
            </a:r>
            <a:endParaRPr lang="en-ID" sz="6000" b="1" dirty="0">
              <a:latin typeface="Space Mono" panose="02000509040000020004" pitchFamily="49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7A2C11C0-EA2F-9CAE-9F54-1E59B12A0FC9}"/>
              </a:ext>
            </a:extLst>
          </p:cNvPr>
          <p:cNvSpPr txBox="1"/>
          <p:nvPr/>
        </p:nvSpPr>
        <p:spPr>
          <a:xfrm>
            <a:off x="10216497" y="3207250"/>
            <a:ext cx="6847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Venn diagram</a:t>
            </a:r>
            <a:endParaRPr lang="en-ID" sz="5400" b="1" dirty="0">
              <a:latin typeface="Space Mono" panose="02000509040000020004" pitchFamily="49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E9686126-455B-7D3E-D624-9CD08DEAFA44}"/>
              </a:ext>
            </a:extLst>
          </p:cNvPr>
          <p:cNvSpPr txBox="1"/>
          <p:nvPr/>
        </p:nvSpPr>
        <p:spPr>
          <a:xfrm>
            <a:off x="10216497" y="4589674"/>
            <a:ext cx="6847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K W L</a:t>
            </a:r>
            <a:endParaRPr lang="en-ID" sz="5400" b="1" dirty="0">
              <a:latin typeface="Space Mono" panose="02000509040000020004" pitchFamily="49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3F18BFBA-06A9-3AA8-CBB9-EB92F914F8F5}"/>
              </a:ext>
            </a:extLst>
          </p:cNvPr>
          <p:cNvSpPr txBox="1"/>
          <p:nvPr/>
        </p:nvSpPr>
        <p:spPr>
          <a:xfrm>
            <a:off x="10216497" y="5972098"/>
            <a:ext cx="6847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Timeline</a:t>
            </a:r>
            <a:endParaRPr lang="en-ID" sz="5400" b="1" dirty="0">
              <a:latin typeface="Space Mono" panose="02000509040000020004" pitchFamily="49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67190340-7B2A-9F64-AE99-3EAFF19B9C3F}"/>
              </a:ext>
            </a:extLst>
          </p:cNvPr>
          <p:cNvSpPr txBox="1"/>
          <p:nvPr/>
        </p:nvSpPr>
        <p:spPr>
          <a:xfrm>
            <a:off x="10216497" y="7354523"/>
            <a:ext cx="6847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l"/>
            </a:pPr>
            <a:r>
              <a:rPr lang="en-US" altLang="zh-CN" sz="5400" b="1" dirty="0">
                <a:latin typeface="Space Mono" panose="02000509040000020004" pitchFamily="49" charset="0"/>
              </a:rPr>
              <a:t>Pyramid</a:t>
            </a:r>
            <a:endParaRPr lang="en-ID" sz="5400" b="1" dirty="0">
              <a:latin typeface="Space Mono" panose="02000509040000020004" pitchFamily="49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4F05DA5-E193-AF20-8A79-EB0A7FDC1E78}"/>
              </a:ext>
            </a:extLst>
          </p:cNvPr>
          <p:cNvSpPr txBox="1"/>
          <p:nvPr/>
        </p:nvSpPr>
        <p:spPr>
          <a:xfrm>
            <a:off x="1091206" y="4802331"/>
            <a:ext cx="726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Space Mono" panose="02000509040000020004" pitchFamily="49" charset="0"/>
              </a:rPr>
              <a:t>Don</a:t>
            </a:r>
            <a:r>
              <a:rPr lang="en-US" altLang="zh-CN" sz="4000" b="1" dirty="0">
                <a:latin typeface="Space Mono" panose="02000509040000020004" pitchFamily="49" charset="0"/>
              </a:rPr>
              <a:t>'</a:t>
            </a:r>
            <a:r>
              <a:rPr lang="zh-CN" altLang="en-US" sz="4000" b="1" dirty="0">
                <a:latin typeface="Space Mono" panose="02000509040000020004" pitchFamily="49" charset="0"/>
              </a:rPr>
              <a:t>t make students read aloud.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DBBC411-3CDA-E6C7-616C-D0BA3147F6B4}"/>
              </a:ext>
            </a:extLst>
          </p:cNvPr>
          <p:cNvSpPr txBox="1"/>
          <p:nvPr/>
        </p:nvSpPr>
        <p:spPr>
          <a:xfrm>
            <a:off x="1104943" y="5904117"/>
            <a:ext cx="6529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Space Mono" panose="02000509040000020004" pitchFamily="49" charset="0"/>
              </a:rPr>
              <a:t>Read and re-read.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56F443-4C3E-B123-DDE0-D98D4B45B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919" y="2267858"/>
            <a:ext cx="1276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600" b="1" dirty="0">
                <a:latin typeface="Arial" panose="020B0604020202020204" pitchFamily="34" charset="0"/>
                <a:cs typeface="Arial" panose="020B0604020202020204" pitchFamily="34" charset="0"/>
              </a:rPr>
              <a:t>Are they healthy or unhealthy?</a:t>
            </a:r>
            <a:endParaRPr kumimoji="1" lang="zh-CN" altLang="en-US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512;p35"/>
          <p:cNvSpPr/>
          <p:nvPr/>
        </p:nvSpPr>
        <p:spPr>
          <a:xfrm>
            <a:off x="3936130" y="3524265"/>
            <a:ext cx="10415736" cy="923330"/>
          </a:xfrm>
          <a:prstGeom prst="roundRect">
            <a:avLst>
              <a:gd name="adj" fmla="val 6740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960000" algn="bl" rotWithShape="0">
              <a:schemeClr val="dk1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kumimoji="1"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It depends on the way you cook</a:t>
            </a:r>
            <a:r>
              <a:rPr kumimoji="1"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them.</a:t>
            </a:r>
            <a:endParaRPr kumimoji="1"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 descr="粉色的杯子蛋糕&#10;&#10;描述已自动生成"/>
          <p:cNvPicPr>
            <a:picLocks noChangeAspect="1"/>
          </p:cNvPicPr>
          <p:nvPr/>
        </p:nvPicPr>
        <p:blipFill rotWithShape="1">
          <a:blip r:embed="rId3"/>
          <a:srcRect l="27236" t="12791" r="25935" b="11544"/>
          <a:stretch>
            <a:fillRect/>
          </a:stretch>
        </p:blipFill>
        <p:spPr>
          <a:xfrm>
            <a:off x="9788804" y="711994"/>
            <a:ext cx="808092" cy="1305668"/>
          </a:xfrm>
          <a:prstGeom prst="rect">
            <a:avLst/>
          </a:prstGeom>
        </p:spPr>
      </p:pic>
      <p:pic>
        <p:nvPicPr>
          <p:cNvPr id="30" name="图片 29" descr="图片包含 游戏机&#10;&#10;描述已自动生成"/>
          <p:cNvPicPr>
            <a:picLocks noChangeAspect="1"/>
          </p:cNvPicPr>
          <p:nvPr/>
        </p:nvPicPr>
        <p:blipFill rotWithShape="1">
          <a:blip r:embed="rId4"/>
          <a:srcRect l="6983" t="11924" r="3067" b="12195"/>
          <a:stretch>
            <a:fillRect/>
          </a:stretch>
        </p:blipFill>
        <p:spPr>
          <a:xfrm>
            <a:off x="10714771" y="787747"/>
            <a:ext cx="1317310" cy="1111274"/>
          </a:xfrm>
          <a:prstGeom prst="rect">
            <a:avLst/>
          </a:prstGeom>
        </p:spPr>
      </p:pic>
      <p:pic>
        <p:nvPicPr>
          <p:cNvPr id="31" name="图片 30" descr="桌子上放了不同类型的水果&#10;&#10;中度可信度描述已自动生成"/>
          <p:cNvPicPr>
            <a:picLocks noChangeAspect="1"/>
          </p:cNvPicPr>
          <p:nvPr/>
        </p:nvPicPr>
        <p:blipFill rotWithShape="1">
          <a:blip r:embed="rId5"/>
          <a:srcRect t="13330" r="2285" b="11978"/>
          <a:stretch>
            <a:fillRect/>
          </a:stretch>
        </p:blipFill>
        <p:spPr>
          <a:xfrm>
            <a:off x="8025341" y="767740"/>
            <a:ext cx="1708146" cy="1305668"/>
          </a:xfrm>
          <a:prstGeom prst="rect">
            <a:avLst/>
          </a:prstGeom>
        </p:spPr>
      </p:pic>
      <p:pic>
        <p:nvPicPr>
          <p:cNvPr id="32" name="图片 31" descr="徽标&#10;&#10;描述已自动生成"/>
          <p:cNvPicPr>
            <a:picLocks noChangeAspect="1"/>
          </p:cNvPicPr>
          <p:nvPr/>
        </p:nvPicPr>
        <p:blipFill rotWithShape="1">
          <a:blip r:embed="rId6"/>
          <a:srcRect l="16437" t="16853" r="13319" b="25323"/>
          <a:stretch>
            <a:fillRect/>
          </a:stretch>
        </p:blipFill>
        <p:spPr>
          <a:xfrm>
            <a:off x="5376302" y="715226"/>
            <a:ext cx="1192556" cy="1305668"/>
          </a:xfrm>
          <a:prstGeom prst="rect">
            <a:avLst/>
          </a:prstGeom>
        </p:spPr>
      </p:pic>
      <p:pic>
        <p:nvPicPr>
          <p:cNvPr id="33" name="图片 32" descr="桌子上的橘子&#10;&#10;描述已自动生成"/>
          <p:cNvPicPr>
            <a:picLocks noChangeAspect="1"/>
          </p:cNvPicPr>
          <p:nvPr/>
        </p:nvPicPr>
        <p:blipFill rotWithShape="1">
          <a:blip r:embed="rId7"/>
          <a:srcRect l="24114" t="9325" r="11396"/>
          <a:stretch>
            <a:fillRect/>
          </a:stretch>
        </p:blipFill>
        <p:spPr>
          <a:xfrm>
            <a:off x="6572120" y="751884"/>
            <a:ext cx="1423224" cy="130566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48838">
            <a:off x="15445950" y="6094424"/>
            <a:ext cx="1917568" cy="19175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2907" y="653349"/>
            <a:ext cx="1441650" cy="144165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9393" y="631051"/>
            <a:ext cx="1442358" cy="14423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9006" y="145984"/>
            <a:ext cx="2437688" cy="243768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2"/>
          <a:srcRect l="28629" t="7750" r="27770" b="6804"/>
          <a:stretch>
            <a:fillRect/>
          </a:stretch>
        </p:blipFill>
        <p:spPr>
          <a:xfrm rot="1393639">
            <a:off x="15945098" y="3504394"/>
            <a:ext cx="1381308" cy="20298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13"/>
          <a:srcRect l="20812" t="2396" r="16127"/>
          <a:stretch>
            <a:fillRect/>
          </a:stretch>
        </p:blipFill>
        <p:spPr>
          <a:xfrm rot="20718377">
            <a:off x="1129385" y="2573322"/>
            <a:ext cx="1573422" cy="241004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4"/>
          <a:srcRect l="26041" t="6000" r="23157" b="7333"/>
          <a:stretch>
            <a:fillRect/>
          </a:stretch>
        </p:blipFill>
        <p:spPr>
          <a:xfrm rot="20751836">
            <a:off x="1011707" y="5686629"/>
            <a:ext cx="1403814" cy="239868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936131" y="5021834"/>
            <a:ext cx="11000182" cy="3198586"/>
            <a:chOff x="1832748" y="2945510"/>
            <a:chExt cx="5500091" cy="1599293"/>
          </a:xfrm>
        </p:grpSpPr>
        <p:sp>
          <p:nvSpPr>
            <p:cNvPr id="12" name="任意形状 11"/>
            <p:cNvSpPr/>
            <p:nvPr/>
          </p:nvSpPr>
          <p:spPr>
            <a:xfrm>
              <a:off x="3642605" y="3050832"/>
              <a:ext cx="1850551" cy="1388818"/>
            </a:xfrm>
            <a:custGeom>
              <a:avLst/>
              <a:gdLst>
                <a:gd name="connsiteX0" fmla="*/ 924724 w 1850551"/>
                <a:gd name="connsiteY0" fmla="*/ 0 h 1388818"/>
                <a:gd name="connsiteX1" fmla="*/ 1043632 w 1850551"/>
                <a:gd name="connsiteY1" fmla="*/ 31555 h 1388818"/>
                <a:gd name="connsiteX2" fmla="*/ 1850551 w 1850551"/>
                <a:gd name="connsiteY2" fmla="*/ 694494 h 1388818"/>
                <a:gd name="connsiteX3" fmla="*/ 1043632 w 1850551"/>
                <a:gd name="connsiteY3" fmla="*/ 1357433 h 1388818"/>
                <a:gd name="connsiteX4" fmla="*/ 925364 w 1850551"/>
                <a:gd name="connsiteY4" fmla="*/ 1388818 h 1388818"/>
                <a:gd name="connsiteX5" fmla="*/ 806999 w 1850551"/>
                <a:gd name="connsiteY5" fmla="*/ 1357403 h 1388818"/>
                <a:gd name="connsiteX6" fmla="*/ 0 w 1850551"/>
                <a:gd name="connsiteY6" fmla="*/ 694324 h 1388818"/>
                <a:gd name="connsiteX7" fmla="*/ 806999 w 1850551"/>
                <a:gd name="connsiteY7" fmla="*/ 31245 h 1388818"/>
                <a:gd name="connsiteX8" fmla="*/ 924724 w 1850551"/>
                <a:gd name="connsiteY8" fmla="*/ 0 h 138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551" h="1388818">
                  <a:moveTo>
                    <a:pt x="924724" y="0"/>
                  </a:moveTo>
                  <a:lnTo>
                    <a:pt x="1043632" y="31555"/>
                  </a:lnTo>
                  <a:cubicBezTo>
                    <a:pt x="1530469" y="175227"/>
                    <a:pt x="1850551" y="418532"/>
                    <a:pt x="1850551" y="694494"/>
                  </a:cubicBezTo>
                  <a:cubicBezTo>
                    <a:pt x="1850551" y="970456"/>
                    <a:pt x="1530469" y="1213761"/>
                    <a:pt x="1043632" y="1357433"/>
                  </a:cubicBezTo>
                  <a:lnTo>
                    <a:pt x="925364" y="1388818"/>
                  </a:lnTo>
                  <a:lnTo>
                    <a:pt x="806999" y="1357403"/>
                  </a:lnTo>
                  <a:cubicBezTo>
                    <a:pt x="320114" y="1213701"/>
                    <a:pt x="0" y="970344"/>
                    <a:pt x="0" y="694324"/>
                  </a:cubicBezTo>
                  <a:cubicBezTo>
                    <a:pt x="0" y="418304"/>
                    <a:pt x="320114" y="174947"/>
                    <a:pt x="806999" y="31245"/>
                  </a:cubicBezTo>
                  <a:lnTo>
                    <a:pt x="924724" y="0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10" name="任意形状 9"/>
            <p:cNvSpPr/>
            <p:nvPr/>
          </p:nvSpPr>
          <p:spPr>
            <a:xfrm>
              <a:off x="4567328" y="2945510"/>
              <a:ext cx="2736044" cy="1599292"/>
            </a:xfrm>
            <a:custGeom>
              <a:avLst/>
              <a:gdLst>
                <a:gd name="connsiteX0" fmla="*/ 905660 w 2736044"/>
                <a:gd name="connsiteY0" fmla="*/ 0 h 1599292"/>
                <a:gd name="connsiteX1" fmla="*/ 2736044 w 2736044"/>
                <a:gd name="connsiteY1" fmla="*/ 799646 h 1599292"/>
                <a:gd name="connsiteX2" fmla="*/ 905660 w 2736044"/>
                <a:gd name="connsiteY2" fmla="*/ 1599292 h 1599292"/>
                <a:gd name="connsiteX3" fmla="*/ 33190 w 2736044"/>
                <a:gd name="connsiteY3" fmla="*/ 1502779 h 1599292"/>
                <a:gd name="connsiteX4" fmla="*/ 640 w 2736044"/>
                <a:gd name="connsiteY4" fmla="*/ 1494140 h 1599292"/>
                <a:gd name="connsiteX5" fmla="*/ 118908 w 2736044"/>
                <a:gd name="connsiteY5" fmla="*/ 1462755 h 1599292"/>
                <a:gd name="connsiteX6" fmla="*/ 925827 w 2736044"/>
                <a:gd name="connsiteY6" fmla="*/ 799816 h 1599292"/>
                <a:gd name="connsiteX7" fmla="*/ 118908 w 2736044"/>
                <a:gd name="connsiteY7" fmla="*/ 136877 h 1599292"/>
                <a:gd name="connsiteX8" fmla="*/ 0 w 2736044"/>
                <a:gd name="connsiteY8" fmla="*/ 105322 h 1599292"/>
                <a:gd name="connsiteX9" fmla="*/ 33190 w 2736044"/>
                <a:gd name="connsiteY9" fmla="*/ 96513 h 1599292"/>
                <a:gd name="connsiteX10" fmla="*/ 905660 w 2736044"/>
                <a:gd name="connsiteY10" fmla="*/ 0 h 159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6044" h="1599292">
                  <a:moveTo>
                    <a:pt x="905660" y="0"/>
                  </a:moveTo>
                  <a:cubicBezTo>
                    <a:pt x="1916553" y="0"/>
                    <a:pt x="2736044" y="358014"/>
                    <a:pt x="2736044" y="799646"/>
                  </a:cubicBezTo>
                  <a:cubicBezTo>
                    <a:pt x="2736044" y="1241278"/>
                    <a:pt x="1916553" y="1599292"/>
                    <a:pt x="905660" y="1599292"/>
                  </a:cubicBezTo>
                  <a:cubicBezTo>
                    <a:pt x="589756" y="1599292"/>
                    <a:pt x="292544" y="1564330"/>
                    <a:pt x="33190" y="1502779"/>
                  </a:cubicBezTo>
                  <a:lnTo>
                    <a:pt x="640" y="1494140"/>
                  </a:lnTo>
                  <a:lnTo>
                    <a:pt x="118908" y="1462755"/>
                  </a:lnTo>
                  <a:cubicBezTo>
                    <a:pt x="605745" y="1319083"/>
                    <a:pt x="925827" y="1075778"/>
                    <a:pt x="925827" y="799816"/>
                  </a:cubicBezTo>
                  <a:cubicBezTo>
                    <a:pt x="925827" y="523854"/>
                    <a:pt x="605745" y="280549"/>
                    <a:pt x="118908" y="136877"/>
                  </a:cubicBezTo>
                  <a:lnTo>
                    <a:pt x="0" y="105322"/>
                  </a:lnTo>
                  <a:lnTo>
                    <a:pt x="33190" y="96513"/>
                  </a:lnTo>
                  <a:cubicBezTo>
                    <a:pt x="292544" y="34962"/>
                    <a:pt x="589756" y="0"/>
                    <a:pt x="905660" y="0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8" name="任意形状 7"/>
            <p:cNvSpPr/>
            <p:nvPr/>
          </p:nvSpPr>
          <p:spPr>
            <a:xfrm>
              <a:off x="1832748" y="2945849"/>
              <a:ext cx="2735221" cy="1598954"/>
            </a:xfrm>
            <a:custGeom>
              <a:avLst/>
              <a:gdLst>
                <a:gd name="connsiteX0" fmla="*/ 1830204 w 2735221"/>
                <a:gd name="connsiteY0" fmla="*/ 0 h 1598954"/>
                <a:gd name="connsiteX1" fmla="*/ 2702588 w 2735221"/>
                <a:gd name="connsiteY1" fmla="*/ 96493 h 1598954"/>
                <a:gd name="connsiteX2" fmla="*/ 2734581 w 2735221"/>
                <a:gd name="connsiteY2" fmla="*/ 104983 h 1598954"/>
                <a:gd name="connsiteX3" fmla="*/ 2616856 w 2735221"/>
                <a:gd name="connsiteY3" fmla="*/ 136228 h 1598954"/>
                <a:gd name="connsiteX4" fmla="*/ 1809857 w 2735221"/>
                <a:gd name="connsiteY4" fmla="*/ 799307 h 1598954"/>
                <a:gd name="connsiteX5" fmla="*/ 2616856 w 2735221"/>
                <a:gd name="connsiteY5" fmla="*/ 1462386 h 1598954"/>
                <a:gd name="connsiteX6" fmla="*/ 2735221 w 2735221"/>
                <a:gd name="connsiteY6" fmla="*/ 1493801 h 1598954"/>
                <a:gd name="connsiteX7" fmla="*/ 2702588 w 2735221"/>
                <a:gd name="connsiteY7" fmla="*/ 1502461 h 1598954"/>
                <a:gd name="connsiteX8" fmla="*/ 1830204 w 2735221"/>
                <a:gd name="connsiteY8" fmla="*/ 1598954 h 1598954"/>
                <a:gd name="connsiteX9" fmla="*/ 0 w 2735221"/>
                <a:gd name="connsiteY9" fmla="*/ 799477 h 1598954"/>
                <a:gd name="connsiteX10" fmla="*/ 1830204 w 2735221"/>
                <a:gd name="connsiteY10" fmla="*/ 0 h 159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5221" h="1598954">
                  <a:moveTo>
                    <a:pt x="1830204" y="0"/>
                  </a:moveTo>
                  <a:cubicBezTo>
                    <a:pt x="2146077" y="0"/>
                    <a:pt x="2443261" y="34955"/>
                    <a:pt x="2702588" y="96493"/>
                  </a:cubicBezTo>
                  <a:lnTo>
                    <a:pt x="2734581" y="104983"/>
                  </a:lnTo>
                  <a:lnTo>
                    <a:pt x="2616856" y="136228"/>
                  </a:lnTo>
                  <a:cubicBezTo>
                    <a:pt x="2129971" y="279930"/>
                    <a:pt x="1809857" y="523287"/>
                    <a:pt x="1809857" y="799307"/>
                  </a:cubicBezTo>
                  <a:cubicBezTo>
                    <a:pt x="1809857" y="1075327"/>
                    <a:pt x="2129971" y="1318684"/>
                    <a:pt x="2616856" y="1462386"/>
                  </a:cubicBezTo>
                  <a:lnTo>
                    <a:pt x="2735221" y="1493801"/>
                  </a:lnTo>
                  <a:lnTo>
                    <a:pt x="2702588" y="1502461"/>
                  </a:lnTo>
                  <a:cubicBezTo>
                    <a:pt x="2443261" y="1563999"/>
                    <a:pt x="2146077" y="1598954"/>
                    <a:pt x="1830204" y="1598954"/>
                  </a:cubicBezTo>
                  <a:cubicBezTo>
                    <a:pt x="819410" y="1598954"/>
                    <a:pt x="0" y="1241016"/>
                    <a:pt x="0" y="799477"/>
                  </a:cubicBezTo>
                  <a:cubicBezTo>
                    <a:pt x="0" y="357938"/>
                    <a:pt x="819410" y="0"/>
                    <a:pt x="1830204" y="0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360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50394" y="3487051"/>
              <a:ext cx="2853054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4800" b="1" dirty="0">
                  <a:latin typeface="Arial Black" panose="020B0A04020102020204" pitchFamily="34" charset="0"/>
                  <a:cs typeface="Arial Black" panose="020B0A04020102020204" pitchFamily="34" charset="0"/>
                </a:rPr>
                <a:t>healthy</a:t>
              </a:r>
              <a:endParaRPr kumimoji="1" lang="zh-CN" altLang="en-US" sz="4800" b="1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05481" y="3486352"/>
              <a:ext cx="2227358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zh-CN" sz="4800" b="1" dirty="0">
                  <a:solidFill>
                    <a:schemeClr val="tx2">
                      <a:lumMod val="10000"/>
                    </a:schemeClr>
                  </a:solidFill>
                  <a:latin typeface="Arial Black" panose="020B0A04020102020204" pitchFamily="34" charset="0"/>
                  <a:cs typeface="Arial Black" panose="020B0A04020102020204" pitchFamily="34" charset="0"/>
                </a:rPr>
                <a:t>unhealthy</a:t>
              </a:r>
              <a:endParaRPr kumimoji="1" lang="zh-CN" altLang="en-US" sz="4800" b="1" dirty="0">
                <a:solidFill>
                  <a:schemeClr val="tx2">
                    <a:lumMod val="1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552236" y="6103518"/>
            <a:ext cx="5706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uncertain</a:t>
            </a:r>
            <a:endParaRPr kumimoji="1" lang="zh-CN" altLang="en-US" sz="4800" b="1" dirty="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15" name="图片 14" descr="图片包含 游戏机&#10;&#10;描述已自动生成"/>
          <p:cNvPicPr>
            <a:picLocks noChangeAspect="1"/>
          </p:cNvPicPr>
          <p:nvPr/>
        </p:nvPicPr>
        <p:blipFill rotWithShape="1">
          <a:blip r:embed="rId4"/>
          <a:srcRect l="6983" t="11924" r="3067" b="12195"/>
          <a:stretch>
            <a:fillRect/>
          </a:stretch>
        </p:blipFill>
        <p:spPr>
          <a:xfrm>
            <a:off x="11871989" y="7519809"/>
            <a:ext cx="2179678" cy="18387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5"/>
          <a:srcRect b="656"/>
          <a:stretch>
            <a:fillRect/>
          </a:stretch>
        </p:blipFill>
        <p:spPr>
          <a:xfrm rot="4838052">
            <a:off x="5346744" y="7118221"/>
            <a:ext cx="2582804" cy="2651406"/>
          </a:xfrm>
          <a:prstGeom prst="rect">
            <a:avLst/>
          </a:prstGeom>
        </p:spPr>
      </p:pic>
      <p:grpSp>
        <p:nvGrpSpPr>
          <p:cNvPr id="3" name="Google Shape;508;p35"/>
          <p:cNvGrpSpPr/>
          <p:nvPr/>
        </p:nvGrpSpPr>
        <p:grpSpPr>
          <a:xfrm>
            <a:off x="387755" y="251206"/>
            <a:ext cx="4355694" cy="1949072"/>
            <a:chOff x="1556995" y="948473"/>
            <a:chExt cx="1797000" cy="1360597"/>
          </a:xfrm>
        </p:grpSpPr>
        <p:sp>
          <p:nvSpPr>
            <p:cNvPr id="4" name="Google Shape;509;p35"/>
            <p:cNvSpPr/>
            <p:nvPr/>
          </p:nvSpPr>
          <p:spPr>
            <a:xfrm>
              <a:off x="1556995" y="948473"/>
              <a:ext cx="851400" cy="996300"/>
            </a:xfrm>
            <a:prstGeom prst="roundRect">
              <a:avLst>
                <a:gd name="adj" fmla="val 6278"/>
              </a:avLst>
            </a:prstGeom>
            <a:solidFill>
              <a:srgbClr val="F6F2E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" name="Google Shape;510;p35"/>
            <p:cNvSpPr/>
            <p:nvPr/>
          </p:nvSpPr>
          <p:spPr>
            <a:xfrm>
              <a:off x="1556995" y="1147170"/>
              <a:ext cx="1797000" cy="1161900"/>
            </a:xfrm>
            <a:prstGeom prst="roundRect">
              <a:avLst>
                <a:gd name="adj" fmla="val 5762"/>
              </a:avLst>
            </a:prstGeom>
            <a:solidFill>
              <a:srgbClr val="F6F2E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99019" y="883010"/>
            <a:ext cx="470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Post-reading  </a:t>
            </a:r>
            <a:endParaRPr kumimoji="1"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A2C4712-07C9-E25D-737A-283147FBDD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: 圆角 11"/>
          <p:cNvSpPr/>
          <p:nvPr/>
        </p:nvSpPr>
        <p:spPr>
          <a:xfrm>
            <a:off x="896303" y="853440"/>
            <a:ext cx="16232505" cy="835533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汉仪铁线黑-65简" panose="00020600040101010101" pitchFamily="18" charset="-122"/>
              <a:ea typeface="汉仪铁线黑-65简" panose="00020600040101010101" pitchFamily="18" charset="-122"/>
              <a:sym typeface="汉仪铁线黑-65简" panose="00020600040101010101" pitchFamily="18" charset="-122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4"/>
          <a:srcRect r="33305"/>
          <a:stretch>
            <a:fillRect/>
          </a:stretch>
        </p:blipFill>
        <p:spPr>
          <a:xfrm>
            <a:off x="15287232" y="7796180"/>
            <a:ext cx="3000768" cy="2167316"/>
          </a:xfrm>
          <a:custGeom>
            <a:avLst/>
            <a:gdLst>
              <a:gd name="connsiteX0" fmla="*/ 0 w 2000512"/>
              <a:gd name="connsiteY0" fmla="*/ 0 h 1444877"/>
              <a:gd name="connsiteX1" fmla="*/ 2000512 w 2000512"/>
              <a:gd name="connsiteY1" fmla="*/ 0 h 1444877"/>
              <a:gd name="connsiteX2" fmla="*/ 2000512 w 2000512"/>
              <a:gd name="connsiteY2" fmla="*/ 1444877 h 1444877"/>
              <a:gd name="connsiteX3" fmla="*/ 0 w 2000512"/>
              <a:gd name="connsiteY3" fmla="*/ 1444877 h 14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512" h="1444877">
                <a:moveTo>
                  <a:pt x="0" y="0"/>
                </a:moveTo>
                <a:lnTo>
                  <a:pt x="2000512" y="0"/>
                </a:lnTo>
                <a:lnTo>
                  <a:pt x="2000512" y="1444877"/>
                </a:lnTo>
                <a:lnTo>
                  <a:pt x="0" y="1444877"/>
                </a:lnTo>
                <a:close/>
              </a:path>
            </a:pathLst>
          </a:custGeom>
        </p:spPr>
      </p:pic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5"/>
          <a:srcRect l="901" t="28452" r="901" b="9763"/>
          <a:stretch>
            <a:fillRect/>
          </a:stretch>
        </p:blipFill>
        <p:spPr>
          <a:xfrm>
            <a:off x="0" y="8819909"/>
            <a:ext cx="18288000" cy="1467093"/>
          </a:xfrm>
          <a:custGeom>
            <a:avLst/>
            <a:gdLst>
              <a:gd name="connsiteX0" fmla="*/ 0 w 12192000"/>
              <a:gd name="connsiteY0" fmla="*/ 0 h 1428465"/>
              <a:gd name="connsiteX1" fmla="*/ 12192000 w 12192000"/>
              <a:gd name="connsiteY1" fmla="*/ 0 h 1428465"/>
              <a:gd name="connsiteX2" fmla="*/ 12192000 w 12192000"/>
              <a:gd name="connsiteY2" fmla="*/ 1428465 h 1428465"/>
              <a:gd name="connsiteX3" fmla="*/ 0 w 12192000"/>
              <a:gd name="connsiteY3" fmla="*/ 1428465 h 142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428465">
                <a:moveTo>
                  <a:pt x="0" y="0"/>
                </a:moveTo>
                <a:lnTo>
                  <a:pt x="12192000" y="0"/>
                </a:lnTo>
                <a:lnTo>
                  <a:pt x="12192000" y="1428465"/>
                </a:lnTo>
                <a:lnTo>
                  <a:pt x="0" y="1428465"/>
                </a:lnTo>
                <a:close/>
              </a:path>
            </a:pathLst>
          </a:custGeom>
        </p:spPr>
      </p:pic>
      <p:pic>
        <p:nvPicPr>
          <p:cNvPr id="12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6061" y="8474393"/>
            <a:ext cx="7445693" cy="1716405"/>
          </a:xfrm>
          <a:prstGeom prst="rect">
            <a:avLst/>
          </a:prstGeom>
        </p:spPr>
      </p:pic>
      <p:pic>
        <p:nvPicPr>
          <p:cNvPr id="128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763" y="9205913"/>
            <a:ext cx="1706880" cy="107251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104901" y="1078230"/>
            <a:ext cx="16515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Comic Sans MS" panose="030F0702030302020204" charset="0"/>
                <a:cs typeface="Comic Sans MS" panose="030F0702030302020204" charset="0"/>
              </a:rPr>
              <a:t>How much do you know about the </a:t>
            </a:r>
            <a:r>
              <a:rPr lang="en-US" altLang="zh-CN" sz="4800" b="1" dirty="0">
                <a:latin typeface="Comic Sans MS" panose="030F0702030302020204" charset="0"/>
                <a:cs typeface="Comic Sans MS" panose="030F0702030302020204" charset="0"/>
              </a:rPr>
              <a:t>news</a:t>
            </a:r>
            <a:r>
              <a:rPr lang="en-US" altLang="zh-CN" sz="4800" dirty="0">
                <a:latin typeface="Comic Sans MS" panose="030F0702030302020204" charset="0"/>
                <a:cs typeface="Comic Sans MS" panose="030F0702030302020204" charset="0"/>
              </a:rPr>
              <a:t> ?</a:t>
            </a:r>
            <a:r>
              <a:rPr lang="en-US" altLang="zh-CN" sz="4200" dirty="0">
                <a:latin typeface="Comic Sans MS" panose="030F0702030302020204" charset="0"/>
                <a:cs typeface="Comic Sans MS" panose="030F0702030302020204" charset="0"/>
              </a:rPr>
              <a:t>  </a:t>
            </a:r>
          </a:p>
          <a:p>
            <a:endParaRPr lang="en-US" altLang="zh-CN" sz="42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5565737"/>
              </p:ext>
            </p:extLst>
          </p:nvPr>
        </p:nvGraphicFramePr>
        <p:xfrm>
          <a:off x="895351" y="2214563"/>
          <a:ext cx="16117253" cy="641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6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7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473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800"/>
                        <a:t>News</a:t>
                      </a:r>
                    </a:p>
                  </a:txBody>
                  <a:tcPr marL="137160" marR="137160" marT="68580" marB="6858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63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600" b="1"/>
                        <a:t>K (What I know)</a:t>
                      </a:r>
                    </a:p>
                  </a:txBody>
                  <a:tcPr marL="137160" marR="137160" marT="68580" marB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600" b="1"/>
                        <a:t>W (What I want to know)</a:t>
                      </a:r>
                    </a:p>
                  </a:txBody>
                  <a:tcPr marL="137160" marR="137160" marT="68580" marB="685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600" b="1" dirty="0">
                          <a:solidFill>
                            <a:schemeClr val="accent3"/>
                          </a:solidFill>
                        </a:rPr>
                        <a:t>L (What I have learned)</a:t>
                      </a:r>
                    </a:p>
                  </a:txBody>
                  <a:tcPr marL="137160" marR="137160" marT="68580" marB="6858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28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4100" dirty="0"/>
                    </a:p>
                  </a:txBody>
                  <a:tcPr marL="137160" marR="137160" marT="68580" marB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4100" dirty="0"/>
                    </a:p>
                  </a:txBody>
                  <a:tcPr marL="137160" marR="137160" marT="68580" marB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4100" dirty="0"/>
                    </a:p>
                  </a:txBody>
                  <a:tcPr marL="137160" marR="137160" marT="68580" marB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F2D79639-CCBB-A131-8F5F-796E6A1B3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35003" r="6505" b="35314"/>
          <a:stretch>
            <a:fillRect/>
          </a:stretch>
        </p:blipFill>
        <p:spPr>
          <a:xfrm>
            <a:off x="12716332" y="31779"/>
            <a:ext cx="5418364" cy="927569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46*336"/>
  <p:tag name="TABLE_ENDDRAG_RECT" val="47*116*846*336"/>
  <p:tag name="KSO_WM_BEAUTIFY_FLAG" val=""/>
</p:tagLst>
</file>

<file path=ppt/theme/theme1.xml><?xml version="1.0" encoding="utf-8"?>
<a:theme xmlns:a="http://schemas.openxmlformats.org/drawingml/2006/main" name="Office Theme">
  <a:themeElements>
    <a:clrScheme name="Custom 212">
      <a:dk1>
        <a:srgbClr val="131B1E"/>
      </a:dk1>
      <a:lt1>
        <a:sysClr val="window" lastClr="FFFFFF"/>
      </a:lt1>
      <a:dk2>
        <a:srgbClr val="394555"/>
      </a:dk2>
      <a:lt2>
        <a:srgbClr val="E7E6E6"/>
      </a:lt2>
      <a:accent1>
        <a:srgbClr val="4CBD97"/>
      </a:accent1>
      <a:accent2>
        <a:srgbClr val="FFD167"/>
      </a:accent2>
      <a:accent3>
        <a:srgbClr val="EB5260"/>
      </a:accent3>
      <a:accent4>
        <a:srgbClr val="A5A5A5"/>
      </a:accent4>
      <a:accent5>
        <a:srgbClr val="7F7F7F"/>
      </a:accent5>
      <a:accent6>
        <a:srgbClr val="595959"/>
      </a:accent6>
      <a:hlink>
        <a:srgbClr val="A5A5A5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4175</TotalTime>
  <Words>328</Words>
  <Application>Microsoft Macintosh PowerPoint</Application>
  <PresentationFormat>自定义</PresentationFormat>
  <Paragraphs>87</Paragraphs>
  <Slides>18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汉仪铁线黑-65简</vt:lpstr>
      <vt:lpstr>Microsoft YaHei</vt:lpstr>
      <vt:lpstr>Space Mono</vt:lpstr>
      <vt:lpstr>Arial</vt:lpstr>
      <vt:lpstr>Arial Black</vt:lpstr>
      <vt:lpstr>Arial Rounded MT Bold</vt:lpstr>
      <vt:lpstr>Comic Sans MS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mini-break: Help me decode the emojis !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x long</cp:lastModifiedBy>
  <cp:revision>132</cp:revision>
  <dcterms:created xsi:type="dcterms:W3CDTF">2019-09-05T16:40:00Z</dcterms:created>
  <dcterms:modified xsi:type="dcterms:W3CDTF">2024-05-22T03:59:23Z</dcterms:modified>
</cp:coreProperties>
</file>