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2" r:id="rId3"/>
  </p:sldMasterIdLst>
  <p:notesMasterIdLst>
    <p:notesMasterId r:id="rId5"/>
  </p:notesMasterIdLst>
  <p:sldIdLst>
    <p:sldId id="12754" r:id="rId4"/>
    <p:sldId id="12756" r:id="rId6"/>
    <p:sldId id="12781" r:id="rId7"/>
    <p:sldId id="12782" r:id="rId8"/>
    <p:sldId id="12779" r:id="rId9"/>
    <p:sldId id="12783" r:id="rId10"/>
    <p:sldId id="12785" r:id="rId11"/>
    <p:sldId id="12786" r:id="rId12"/>
    <p:sldId id="12784" r:id="rId13"/>
    <p:sldId id="12780" r:id="rId14"/>
    <p:sldId id="12787" r:id="rId15"/>
    <p:sldId id="12790" r:id="rId16"/>
    <p:sldId id="12788" r:id="rId17"/>
    <p:sldId id="12789" r:id="rId18"/>
    <p:sldId id="12792" r:id="rId19"/>
    <p:sldId id="12793" r:id="rId20"/>
    <p:sldId id="12794" r:id="rId21"/>
    <p:sldId id="12800" r:id="rId22"/>
    <p:sldId id="12762" r:id="rId23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B71C22"/>
    <a:srgbClr val="B61C22"/>
    <a:srgbClr val="B01E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58" autoAdjust="0"/>
    <p:restoredTop sz="94666"/>
  </p:normalViewPr>
  <p:slideViewPr>
    <p:cSldViewPr snapToGrid="0" snapToObjects="1">
      <p:cViewPr varScale="1">
        <p:scale>
          <a:sx n="108" d="100"/>
          <a:sy n="108" d="100"/>
        </p:scale>
        <p:origin x="3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7FE65-5E73-0045-A27F-790AEF1DF08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C6F83-540D-334B-BB7A-347CE672347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6F83-540D-334B-BB7A-347CE672347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6F83-540D-334B-BB7A-347CE672347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6F83-540D-334B-BB7A-347CE672347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6F83-540D-334B-BB7A-347CE672347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6F83-540D-334B-BB7A-347CE672347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6F83-540D-334B-BB7A-347CE672347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6F83-540D-334B-BB7A-347CE672347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6F83-540D-334B-BB7A-347CE672347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6F83-540D-334B-BB7A-347CE672347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6F83-540D-334B-BB7A-347CE672347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6F83-540D-334B-BB7A-347CE672347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6F83-540D-334B-BB7A-347CE672347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6F83-540D-334B-BB7A-347CE672347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6F83-540D-334B-BB7A-347CE672347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6F83-540D-334B-BB7A-347CE672347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6F83-540D-334B-BB7A-347CE672347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6F83-540D-334B-BB7A-347CE672347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6F83-540D-334B-BB7A-347CE672347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6F83-540D-334B-BB7A-347CE672347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0595428" y="5481926"/>
            <a:ext cx="1440807" cy="1229239"/>
            <a:chOff x="2035342" y="2029882"/>
            <a:chExt cx="4251158" cy="358986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5342" y="2029882"/>
              <a:ext cx="4251158" cy="3589867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9371" y="3234588"/>
              <a:ext cx="865479" cy="1011857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7"/>
          <a:srcRect r="1277" b="53861"/>
          <a:stretch>
            <a:fillRect/>
          </a:stretch>
        </p:blipFill>
        <p:spPr>
          <a:xfrm>
            <a:off x="-1" y="5554497"/>
            <a:ext cx="12036236" cy="13035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0595428" y="5481926"/>
            <a:ext cx="1440807" cy="1229239"/>
            <a:chOff x="2035342" y="2029882"/>
            <a:chExt cx="4251158" cy="358986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5342" y="2029882"/>
              <a:ext cx="4251158" cy="3589867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9371" y="3234588"/>
              <a:ext cx="865479" cy="1011857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7"/>
          <a:srcRect r="1277" b="53861"/>
          <a:stretch>
            <a:fillRect/>
          </a:stretch>
        </p:blipFill>
        <p:spPr>
          <a:xfrm>
            <a:off x="-1" y="5554497"/>
            <a:ext cx="12036236" cy="13035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.xml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4.png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5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2" Type="http://schemas.openxmlformats.org/officeDocument/2006/relationships/notesSlide" Target="../notesSlides/notesSlide19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6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613900" y="3608070"/>
            <a:ext cx="2731770" cy="2190750"/>
            <a:chOff x="2035342" y="2029882"/>
            <a:chExt cx="4251158" cy="358986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5342" y="2029882"/>
              <a:ext cx="4251158" cy="358986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9371" y="3234588"/>
              <a:ext cx="865479" cy="1011857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14170"/>
            <a:ext cx="1888573" cy="1578664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212389" y="3767076"/>
            <a:ext cx="4105397" cy="337185"/>
          </a:xfrm>
          <a:prstGeom prst="rect">
            <a:avLst/>
          </a:prstGeom>
          <a:solidFill>
            <a:srgbClr val="B71C2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2"/>
                </a:solidFill>
                <a:latin typeface="Times New Roman" panose="02020603050405020304" pitchFamily="18" charset="0"/>
                <a:ea typeface="Source Han Sans CN Normal" panose="020B0400000000000000" pitchFamily="34" charset="-128"/>
                <a:cs typeface="Times New Roman" panose="02020603050405020304" pitchFamily="18" charset="0"/>
              </a:rPr>
              <a:t>No. 7 Middle School   Tan Min</a:t>
            </a:r>
            <a:endParaRPr lang="en-US" altLang="zh-CN" sz="1600" b="1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Source Han Sans CN Normal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231" y="2511"/>
            <a:ext cx="1211646" cy="1187981"/>
          </a:xfrm>
          <a:prstGeom prst="rect">
            <a:avLst/>
          </a:prstGeom>
          <a:effectLst>
            <a:outerShdw blurRad="368300" dist="50800" dir="5400000" algn="ctr" rotWithShape="0">
              <a:schemeClr val="tx1">
                <a:alpha val="34000"/>
              </a:schemeClr>
            </a:outerShdw>
          </a:effectLst>
        </p:spPr>
      </p:pic>
      <p:sp>
        <p:nvSpPr>
          <p:cNvPr id="17" name="矩形 16"/>
          <p:cNvSpPr/>
          <p:nvPr/>
        </p:nvSpPr>
        <p:spPr>
          <a:xfrm>
            <a:off x="319491" y="1462684"/>
            <a:ext cx="12186285" cy="1753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5400" b="1" dirty="0" smtClean="0">
                <a:solidFill>
                  <a:srgbClr val="B01E2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Unit2 I’ll help to clean up the city parks. </a:t>
            </a:r>
            <a:endParaRPr lang="en-US" altLang="zh-CN" sz="5400" b="1" dirty="0" smtClean="0">
              <a:solidFill>
                <a:srgbClr val="B01E23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algn="ctr">
              <a:defRPr/>
            </a:pPr>
            <a:r>
              <a:rPr lang="en-US" altLang="zh-CN" sz="5400" b="1" dirty="0" smtClean="0">
                <a:solidFill>
                  <a:srgbClr val="B01E2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Section B 3a-3b Writing</a:t>
            </a:r>
            <a:endParaRPr lang="en-US" altLang="zh-CN" sz="5400" b="1" spc="600" dirty="0" smtClean="0">
              <a:solidFill>
                <a:srgbClr val="B01E23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238539" y="3487357"/>
            <a:ext cx="2692763" cy="26778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98998"/>
            <a:ext cx="12192000" cy="2825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-57785" y="-635"/>
            <a:ext cx="12249785" cy="583565"/>
          </a:xfrm>
          <a:prstGeom prst="rect">
            <a:avLst/>
          </a:prstGeom>
          <a:solidFill>
            <a:srgbClr val="B61C22"/>
          </a:solidFill>
          <a:ln>
            <a:solidFill>
              <a:srgbClr val="B7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Unit2 I’ll help to clean up the city parks. Writing </a:t>
            </a:r>
            <a:endParaRPr kumimoji="1" lang="en-US" altLang="zh-CN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3568" y="3140968"/>
            <a:ext cx="997458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want to help out as a volunteer because </a:t>
            </a:r>
            <a:r>
              <a:rPr lang="en-US" altLang="zh-CN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lang="en-US" altLang="zh-CN" sz="4400" dirty="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3885" y="2427645"/>
            <a:ext cx="9618345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do you want to do the </a:t>
            </a:r>
            <a:r>
              <a:rPr lang="en-US" altLang="zh-CN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volunteer job?</a:t>
            </a:r>
            <a:endParaRPr lang="en-US" altLang="zh-CN" sz="44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1610" y="58293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b="1" dirty="0" smtClean="0">
                <a:latin typeface="Times New Roman" panose="02020603050405020304" pitchFamily="18" charset="0"/>
                <a:sym typeface="+mn-ea"/>
              </a:rPr>
              <a:t>Brainstorming</a:t>
            </a:r>
            <a:endParaRPr kumimoji="1" lang="en-US" altLang="zh-CN" sz="4400" b="1" dirty="0" smtClean="0"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-57785" y="-635"/>
            <a:ext cx="12249785" cy="583565"/>
          </a:xfrm>
          <a:prstGeom prst="rect">
            <a:avLst/>
          </a:prstGeom>
          <a:solidFill>
            <a:srgbClr val="B61C22"/>
          </a:solidFill>
          <a:ln>
            <a:solidFill>
              <a:srgbClr val="B7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Unit2 I’ll help to clean up the city parks. Writing </a:t>
            </a:r>
            <a:endParaRPr kumimoji="1" lang="en-US" altLang="zh-CN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1610" y="58293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b="1" dirty="0" smtClean="0">
                <a:latin typeface="Times New Roman" panose="02020603050405020304" pitchFamily="18" charset="0"/>
                <a:sym typeface="+mn-ea"/>
              </a:rPr>
              <a:t>Brainstorming</a:t>
            </a:r>
            <a:endParaRPr kumimoji="1" lang="en-US" altLang="zh-CN" sz="4400" b="1" dirty="0" smtClean="0"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07704" y="2968635"/>
            <a:ext cx="715899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am free to help out in/on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lang="en-US" altLang="zh-CN" sz="4800" dirty="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3528" y="2248555"/>
            <a:ext cx="111182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are you free to do the volunteer work?</a:t>
            </a:r>
            <a:endParaRPr lang="en-US" altLang="zh-CN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09215" y="-2667635"/>
            <a:ext cx="6858000" cy="12192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-57785" y="-635"/>
            <a:ext cx="12249785" cy="583565"/>
          </a:xfrm>
          <a:prstGeom prst="rect">
            <a:avLst/>
          </a:prstGeom>
          <a:solidFill>
            <a:srgbClr val="B61C22"/>
          </a:solidFill>
          <a:ln>
            <a:solidFill>
              <a:srgbClr val="B7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Unit2 I’ll help to clean up the city parks. Writing </a:t>
            </a:r>
            <a:endParaRPr kumimoji="1" lang="en-US" altLang="zh-CN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1610" y="58293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en-US" altLang="zh-CN" sz="4400" b="1" dirty="0" smtClean="0">
                <a:latin typeface="Times New Roman" panose="02020603050405020304" pitchFamily="18" charset="0"/>
                <a:ea typeface="Source Han Sans CN Normal" panose="020B0400000000000000" pitchFamily="34" charset="-128"/>
                <a:sym typeface="+mn-ea"/>
              </a:rPr>
              <a:t>Pairwork</a:t>
            </a:r>
            <a:endParaRPr kumimoji="1" lang="en-US" altLang="zh-CN" sz="4400" b="1" dirty="0" smtClean="0"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6755" y="1226820"/>
            <a:ext cx="1046924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 in pairs to make a conversation which contains the five questions.(1 minute)</a:t>
            </a:r>
            <a:endParaRPr lang="en-US" altLang="zh-C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752090" y="-2810510"/>
            <a:ext cx="6858000" cy="12192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-57785" y="-635"/>
            <a:ext cx="12249785" cy="583565"/>
          </a:xfrm>
          <a:prstGeom prst="rect">
            <a:avLst/>
          </a:prstGeom>
          <a:solidFill>
            <a:srgbClr val="B61C22"/>
          </a:solidFill>
          <a:ln>
            <a:solidFill>
              <a:srgbClr val="B7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Unit2 I’ll help to clean up the city parks. Writing </a:t>
            </a:r>
            <a:endParaRPr kumimoji="1" lang="en-US" altLang="zh-CN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467360" y="764540"/>
            <a:ext cx="5969000" cy="57721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Writing tip: Draw a mind map.</a:t>
            </a:r>
            <a:endParaRPr lang="en-US" altLang="zh-CN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8" name="图片 107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2395220"/>
            <a:ext cx="2941955" cy="38144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椭圆形标注 3"/>
          <p:cNvSpPr/>
          <p:nvPr/>
        </p:nvSpPr>
        <p:spPr>
          <a:xfrm>
            <a:off x="3093720" y="2128520"/>
            <a:ext cx="2425700" cy="1499235"/>
          </a:xfrm>
          <a:prstGeom prst="wedgeEllipseCallout">
            <a:avLst>
              <a:gd name="adj1" fmla="val 59502"/>
              <a:gd name="adj2" fmla="val 3818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sz="4400" dirty="0">
                <a:solidFill>
                  <a:schemeClr val="tx1"/>
                </a:solidFill>
                <a:latin typeface="Times New Roman" panose="02020603050405020304" pitchFamily="18" charset="0"/>
                <a:ea typeface="Source Han Sans CN Normal" panose="020B0400000000000000" pitchFamily="34" charset="-128"/>
                <a:cs typeface="Times New Roman" panose="02020603050405020304" pitchFamily="18" charset="0"/>
              </a:rPr>
              <a:t>Which</a:t>
            </a:r>
            <a:endParaRPr kumimoji="1" lang="en-US" altLang="zh-CN" sz="4400" dirty="0">
              <a:solidFill>
                <a:schemeClr val="tx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椭圆形标注 5"/>
          <p:cNvSpPr/>
          <p:nvPr/>
        </p:nvSpPr>
        <p:spPr>
          <a:xfrm>
            <a:off x="6169660" y="1440815"/>
            <a:ext cx="2503170" cy="1307465"/>
          </a:xfrm>
          <a:prstGeom prst="wedgeEllipseCallout">
            <a:avLst>
              <a:gd name="adj1" fmla="val 2926"/>
              <a:gd name="adj2" fmla="val 7826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sz="4400" dirty="0">
                <a:solidFill>
                  <a:schemeClr val="tx1"/>
                </a:solidFill>
                <a:latin typeface="Times New Roman" panose="02020603050405020304" pitchFamily="18" charset="0"/>
                <a:ea typeface="Source Han Sans CN Normal" panose="020B0400000000000000" pitchFamily="34" charset="-128"/>
                <a:cs typeface="Times New Roman" panose="02020603050405020304" pitchFamily="18" charset="0"/>
                <a:sym typeface="+mn-ea"/>
              </a:rPr>
              <a:t>What</a:t>
            </a:r>
            <a:endParaRPr kumimoji="1" lang="en-US" altLang="zh-CN" sz="4400" dirty="0">
              <a:solidFill>
                <a:schemeClr val="tx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椭圆形标注 6"/>
          <p:cNvSpPr/>
          <p:nvPr/>
        </p:nvSpPr>
        <p:spPr>
          <a:xfrm>
            <a:off x="9300845" y="2194560"/>
            <a:ext cx="2315845" cy="1334770"/>
          </a:xfrm>
          <a:prstGeom prst="wedgeEllipseCallout">
            <a:avLst>
              <a:gd name="adj1" fmla="val -52168"/>
              <a:gd name="adj2" fmla="val 4626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sz="4400" dirty="0">
                <a:solidFill>
                  <a:schemeClr val="tx1"/>
                </a:solidFill>
                <a:latin typeface="Times New Roman" panose="02020603050405020304" pitchFamily="18" charset="0"/>
                <a:ea typeface="Source Han Sans CN Normal" panose="020B0400000000000000" pitchFamily="34" charset="-128"/>
                <a:cs typeface="Times New Roman" panose="02020603050405020304" pitchFamily="18" charset="0"/>
                <a:sym typeface="+mn-ea"/>
              </a:rPr>
              <a:t>How</a:t>
            </a:r>
            <a:endParaRPr kumimoji="1" lang="en-US" altLang="zh-CN" sz="4400" dirty="0">
              <a:solidFill>
                <a:schemeClr val="tx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椭圆形标注 7"/>
          <p:cNvSpPr/>
          <p:nvPr/>
        </p:nvSpPr>
        <p:spPr>
          <a:xfrm>
            <a:off x="8714105" y="4653280"/>
            <a:ext cx="2267585" cy="1398905"/>
          </a:xfrm>
          <a:prstGeom prst="wedgeEllipseCallout">
            <a:avLst>
              <a:gd name="adj1" fmla="val -59213"/>
              <a:gd name="adj2" fmla="val -60485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sz="4400" dirty="0">
                <a:solidFill>
                  <a:schemeClr val="tx1"/>
                </a:solidFill>
                <a:latin typeface="Times New Roman" panose="02020603050405020304" pitchFamily="18" charset="0"/>
                <a:ea typeface="Source Han Sans CN Normal" panose="020B0400000000000000" pitchFamily="34" charset="-128"/>
                <a:cs typeface="Times New Roman" panose="02020603050405020304" pitchFamily="18" charset="0"/>
                <a:sym typeface="+mn-ea"/>
              </a:rPr>
              <a:t>Why</a:t>
            </a:r>
            <a:endParaRPr kumimoji="1" lang="en-US" altLang="zh-CN" sz="4400" dirty="0">
              <a:solidFill>
                <a:schemeClr val="tx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椭圆形标注 8"/>
          <p:cNvSpPr/>
          <p:nvPr/>
        </p:nvSpPr>
        <p:spPr>
          <a:xfrm>
            <a:off x="3966845" y="4667250"/>
            <a:ext cx="2202815" cy="1464945"/>
          </a:xfrm>
          <a:prstGeom prst="wedgeEllipseCallout">
            <a:avLst>
              <a:gd name="adj1" fmla="val 72317"/>
              <a:gd name="adj2" fmla="val -57527"/>
            </a:avLst>
          </a:prstGeom>
          <a:gradFill>
            <a:gsLst>
              <a:gs pos="70000">
                <a:srgbClr val="D0A1F2"/>
              </a:gs>
              <a:gs pos="0">
                <a:srgbClr val="F5EEF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sz="4400" dirty="0">
                <a:solidFill>
                  <a:schemeClr val="tx1"/>
                </a:solidFill>
                <a:latin typeface="Times New Roman" panose="02020603050405020304" pitchFamily="18" charset="0"/>
                <a:ea typeface="Source Han Sans CN Normal" panose="020B0400000000000000" pitchFamily="34" charset="-128"/>
                <a:cs typeface="Times New Roman" panose="02020603050405020304" pitchFamily="18" charset="0"/>
                <a:sym typeface="+mn-ea"/>
              </a:rPr>
              <a:t>When</a:t>
            </a:r>
            <a:endParaRPr kumimoji="1" lang="en-US" altLang="zh-CN" sz="4400" dirty="0">
              <a:solidFill>
                <a:schemeClr val="tx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608955" y="3252470"/>
            <a:ext cx="3795395" cy="1087120"/>
          </a:xfrm>
          <a:prstGeom prst="ellipse">
            <a:avLst/>
          </a:prstGeom>
          <a:solidFill>
            <a:srgbClr val="B71C22"/>
          </a:solidFill>
          <a:ln>
            <a:solidFill>
              <a:srgbClr val="B7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sz="4800" dirty="0">
                <a:latin typeface="Times New Roman" panose="02020603050405020304" pitchFamily="18" charset="0"/>
                <a:ea typeface="Source Han Sans CN Normal" panose="020B0400000000000000" pitchFamily="34" charset="-128"/>
                <a:cs typeface="Times New Roman" panose="02020603050405020304" pitchFamily="18" charset="0"/>
              </a:rPr>
              <a:t>volunteer</a:t>
            </a:r>
            <a:endParaRPr kumimoji="1" lang="en-US" altLang="zh-CN" sz="4800" dirty="0">
              <a:latin typeface="Times New Roman" panose="02020603050405020304" pitchFamily="18" charset="0"/>
              <a:ea typeface="Source Han Sans CN Normal" panose="020B0400000000000000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783840" y="-2800985"/>
            <a:ext cx="6858000" cy="12192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-57785" y="-635"/>
            <a:ext cx="12249785" cy="583565"/>
          </a:xfrm>
          <a:prstGeom prst="rect">
            <a:avLst/>
          </a:prstGeom>
          <a:solidFill>
            <a:srgbClr val="B61C22"/>
          </a:solidFill>
          <a:ln>
            <a:solidFill>
              <a:srgbClr val="B7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Unit2 I’ll help to clean up the city parks. Writing </a:t>
            </a:r>
            <a:endParaRPr kumimoji="1" lang="en-US" altLang="zh-CN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116840" y="692150"/>
            <a:ext cx="7922260" cy="56451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Writing tip: Write 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 outline.</a:t>
            </a:r>
            <a:r>
              <a:rPr lang="zh-CN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（提纲）</a:t>
            </a:r>
            <a:endParaRPr lang="zh-CN" altLang="en-US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左大括号 14"/>
          <p:cNvSpPr/>
          <p:nvPr/>
        </p:nvSpPr>
        <p:spPr>
          <a:xfrm>
            <a:off x="1822500" y="1484784"/>
            <a:ext cx="360045" cy="1100455"/>
          </a:xfrm>
          <a:prstGeom prst="leftBrace">
            <a:avLst>
              <a:gd name="adj1" fmla="val 11468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左大括号 15"/>
          <p:cNvSpPr/>
          <p:nvPr/>
        </p:nvSpPr>
        <p:spPr>
          <a:xfrm>
            <a:off x="1750492" y="2852936"/>
            <a:ext cx="648072" cy="158417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左大括号 16"/>
          <p:cNvSpPr/>
          <p:nvPr/>
        </p:nvSpPr>
        <p:spPr>
          <a:xfrm>
            <a:off x="1822500" y="4581128"/>
            <a:ext cx="432048" cy="2088232"/>
          </a:xfrm>
          <a:prstGeom prst="leftBrace">
            <a:avLst>
              <a:gd name="adj1" fmla="val 572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9" name="矩形 18"/>
          <p:cNvSpPr/>
          <p:nvPr/>
        </p:nvSpPr>
        <p:spPr bwMode="auto">
          <a:xfrm>
            <a:off x="4486796" y="5949280"/>
            <a:ext cx="5508104" cy="774848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Writing tip: While writing, pay attention to your spelling, grammar and handwriting. </a:t>
            </a:r>
            <a:endParaRPr lang="en-US" sz="2400" b="1" dirty="0">
              <a:solidFill>
                <a:schemeClr val="bg1"/>
              </a:solidFill>
              <a:ea typeface="楷体_GB2312" pitchFamily="49" charset="-122"/>
            </a:endParaRPr>
          </a:p>
        </p:txBody>
      </p:sp>
      <p:sp>
        <p:nvSpPr>
          <p:cNvPr id="18" name="圆角矩形 33"/>
          <p:cNvSpPr>
            <a:spLocks noChangeArrowheads="1"/>
          </p:cNvSpPr>
          <p:nvPr/>
        </p:nvSpPr>
        <p:spPr bwMode="auto">
          <a:xfrm>
            <a:off x="635" y="1686560"/>
            <a:ext cx="1821815" cy="518795"/>
          </a:xfrm>
          <a:prstGeom prst="roundRect">
            <a:avLst>
              <a:gd name="adj" fmla="val 16667"/>
            </a:avLst>
          </a:prstGeom>
          <a:solidFill>
            <a:srgbClr val="01BFFF"/>
          </a:solidFill>
          <a:ln>
            <a:noFill/>
          </a:ln>
          <a:effectLst>
            <a:outerShdw dist="38100" dir="5400000" algn="ctr" rotWithShape="0">
              <a:srgbClr val="000000">
                <a:alpha val="34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1883" tIns="32369" rIns="61883" bIns="32369" anchor="ctr"/>
          <a:lstStyle>
            <a:lvl1pPr defTabSz="685800">
              <a:spcBef>
                <a:spcPct val="20000"/>
              </a:spcBef>
              <a:buChar char="•"/>
              <a:defRPr sz="15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557530" indent="-214630" defTabSz="685800">
              <a:spcBef>
                <a:spcPct val="20000"/>
              </a:spcBef>
              <a:buChar char="–"/>
              <a:defRPr sz="1500">
                <a:solidFill>
                  <a:schemeClr val="accent1"/>
                </a:solidFill>
                <a:latin typeface="Arial" panose="020B0604020202020204" pitchFamily="34" charset="0"/>
                <a:ea typeface="仿宋_GB2312" pitchFamily="49" charset="-122"/>
                <a:sym typeface="Arial" panose="020B0604020202020204" pitchFamily="34" charset="0"/>
              </a:defRPr>
            </a:lvl2pPr>
            <a:lvl3pPr marL="857250" indent="-17145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zh-C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Beginning</a:t>
            </a:r>
            <a:endParaRPr lang="en-US" altLang="zh-CN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33"/>
          <p:cNvSpPr>
            <a:spLocks noChangeArrowheads="1"/>
          </p:cNvSpPr>
          <p:nvPr/>
        </p:nvSpPr>
        <p:spPr bwMode="auto">
          <a:xfrm>
            <a:off x="635" y="3436620"/>
            <a:ext cx="1828165" cy="474980"/>
          </a:xfrm>
          <a:prstGeom prst="roundRect">
            <a:avLst>
              <a:gd name="adj" fmla="val 16667"/>
            </a:avLst>
          </a:prstGeom>
          <a:solidFill>
            <a:srgbClr val="01BFFF"/>
          </a:solidFill>
          <a:ln>
            <a:noFill/>
          </a:ln>
          <a:effectLst>
            <a:outerShdw dist="38100" dir="5400000" algn="ctr" rotWithShape="0">
              <a:srgbClr val="000000">
                <a:alpha val="34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1883" tIns="32369" rIns="61883" bIns="32369" anchor="ctr"/>
          <a:lstStyle>
            <a:lvl1pPr defTabSz="685800">
              <a:spcBef>
                <a:spcPct val="20000"/>
              </a:spcBef>
              <a:buChar char="•"/>
              <a:defRPr sz="15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557530" indent="-214630" defTabSz="685800">
              <a:spcBef>
                <a:spcPct val="20000"/>
              </a:spcBef>
              <a:buChar char="–"/>
              <a:defRPr sz="1500">
                <a:solidFill>
                  <a:schemeClr val="accent1"/>
                </a:solidFill>
                <a:latin typeface="Arial" panose="020B0604020202020204" pitchFamily="34" charset="0"/>
                <a:ea typeface="仿宋_GB2312" pitchFamily="49" charset="-122"/>
                <a:sym typeface="Arial" panose="020B0604020202020204" pitchFamily="34" charset="0"/>
              </a:defRPr>
            </a:lvl2pPr>
            <a:lvl3pPr marL="857250" indent="-17145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zh-C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Mainbody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圆角矩形 33"/>
          <p:cNvSpPr>
            <a:spLocks noChangeArrowheads="1"/>
          </p:cNvSpPr>
          <p:nvPr/>
        </p:nvSpPr>
        <p:spPr bwMode="auto">
          <a:xfrm>
            <a:off x="172085" y="5157470"/>
            <a:ext cx="1496060" cy="466090"/>
          </a:xfrm>
          <a:prstGeom prst="roundRect">
            <a:avLst>
              <a:gd name="adj" fmla="val 16667"/>
            </a:avLst>
          </a:prstGeom>
          <a:solidFill>
            <a:srgbClr val="01BFFF"/>
          </a:solidFill>
          <a:ln>
            <a:noFill/>
          </a:ln>
          <a:effectLst>
            <a:outerShdw dist="38100" dir="5400000" algn="ctr" rotWithShape="0">
              <a:srgbClr val="000000">
                <a:alpha val="34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1883" tIns="32369" rIns="61883" bIns="32369" anchor="ctr"/>
          <a:lstStyle>
            <a:lvl1pPr defTabSz="685800">
              <a:spcBef>
                <a:spcPct val="20000"/>
              </a:spcBef>
              <a:buChar char="•"/>
              <a:defRPr sz="15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557530" indent="-214630" defTabSz="685800">
              <a:spcBef>
                <a:spcPct val="20000"/>
              </a:spcBef>
              <a:buChar char="–"/>
              <a:defRPr sz="1500">
                <a:solidFill>
                  <a:schemeClr val="accent1"/>
                </a:solidFill>
                <a:latin typeface="Arial" panose="020B0604020202020204" pitchFamily="34" charset="0"/>
                <a:ea typeface="仿宋_GB2312" pitchFamily="49" charset="-122"/>
                <a:sym typeface="Arial" panose="020B0604020202020204" pitchFamily="34" charset="0"/>
              </a:defRPr>
            </a:lvl2pPr>
            <a:lvl3pPr marL="857250" indent="-17145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Ending</a:t>
            </a:r>
            <a:endParaRPr lang="en-US" altLang="zh-CN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圆角矩形 33"/>
          <p:cNvSpPr>
            <a:spLocks noChangeArrowheads="1"/>
          </p:cNvSpPr>
          <p:nvPr/>
        </p:nvSpPr>
        <p:spPr bwMode="auto">
          <a:xfrm>
            <a:off x="2470572" y="1340768"/>
            <a:ext cx="2160240" cy="504056"/>
          </a:xfrm>
          <a:prstGeom prst="roundRect">
            <a:avLst>
              <a:gd name="adj" fmla="val 16667"/>
            </a:avLst>
          </a:prstGeom>
          <a:solidFill>
            <a:srgbClr val="01BFFF"/>
          </a:solidFill>
          <a:ln>
            <a:noFill/>
          </a:ln>
          <a:effectLst>
            <a:outerShdw dist="38100" dir="5400000" algn="ctr" rotWithShape="0">
              <a:srgbClr val="000000">
                <a:alpha val="34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1883" tIns="32369" rIns="61883" bIns="32369" anchor="ctr"/>
          <a:lstStyle>
            <a:lvl1pPr defTabSz="685800">
              <a:spcBef>
                <a:spcPct val="20000"/>
              </a:spcBef>
              <a:buChar char="•"/>
              <a:defRPr sz="15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557530" indent="-214630" defTabSz="685800">
              <a:spcBef>
                <a:spcPct val="20000"/>
              </a:spcBef>
              <a:buChar char="–"/>
              <a:defRPr sz="1500">
                <a:solidFill>
                  <a:schemeClr val="accent1"/>
                </a:solidFill>
                <a:latin typeface="Arial" panose="020B0604020202020204" pitchFamily="34" charset="0"/>
                <a:ea typeface="仿宋_GB2312" pitchFamily="49" charset="-122"/>
                <a:sym typeface="Arial" panose="020B0604020202020204" pitchFamily="34" charset="0"/>
              </a:defRPr>
            </a:lvl2pPr>
            <a:lvl3pPr marL="857250" indent="-17145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zh-C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Dear____ ,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圆角矩形 33"/>
          <p:cNvSpPr>
            <a:spLocks noChangeArrowheads="1"/>
          </p:cNvSpPr>
          <p:nvPr/>
        </p:nvSpPr>
        <p:spPr bwMode="auto">
          <a:xfrm>
            <a:off x="2470572" y="2060848"/>
            <a:ext cx="4752528" cy="576064"/>
          </a:xfrm>
          <a:prstGeom prst="roundRect">
            <a:avLst>
              <a:gd name="adj" fmla="val 16667"/>
            </a:avLst>
          </a:prstGeom>
          <a:solidFill>
            <a:srgbClr val="01BFFF"/>
          </a:solidFill>
          <a:ln>
            <a:noFill/>
          </a:ln>
          <a:effectLst>
            <a:outerShdw dist="38100" dir="5400000" algn="ctr" rotWithShape="0">
              <a:srgbClr val="000000">
                <a:alpha val="34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1883" tIns="32369" rIns="61883" bIns="32369" anchor="ctr"/>
          <a:lstStyle>
            <a:lvl1pPr defTabSz="685800">
              <a:spcBef>
                <a:spcPct val="20000"/>
              </a:spcBef>
              <a:buChar char="•"/>
              <a:defRPr sz="15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557530" indent="-214630" defTabSz="685800">
              <a:spcBef>
                <a:spcPct val="20000"/>
              </a:spcBef>
              <a:buChar char="–"/>
              <a:defRPr sz="1500">
                <a:solidFill>
                  <a:schemeClr val="accent1"/>
                </a:solidFill>
                <a:latin typeface="Arial" panose="020B0604020202020204" pitchFamily="34" charset="0"/>
                <a:ea typeface="仿宋_GB2312" pitchFamily="49" charset="-122"/>
                <a:sym typeface="Arial" panose="020B0604020202020204" pitchFamily="34" charset="0"/>
              </a:defRPr>
            </a:lvl2pPr>
            <a:lvl3pPr marL="857250" indent="-17145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zh-C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Greetings and purpose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圆角矩形 33"/>
          <p:cNvSpPr>
            <a:spLocks noChangeArrowheads="1"/>
          </p:cNvSpPr>
          <p:nvPr/>
        </p:nvSpPr>
        <p:spPr bwMode="auto">
          <a:xfrm>
            <a:off x="2182540" y="6021288"/>
            <a:ext cx="2160240" cy="576064"/>
          </a:xfrm>
          <a:prstGeom prst="roundRect">
            <a:avLst>
              <a:gd name="adj" fmla="val 16667"/>
            </a:avLst>
          </a:prstGeom>
          <a:solidFill>
            <a:srgbClr val="01BFFF"/>
          </a:solidFill>
          <a:ln>
            <a:noFill/>
          </a:ln>
          <a:effectLst>
            <a:outerShdw dist="38100" dir="5400000" algn="ctr" rotWithShape="0">
              <a:srgbClr val="000000">
                <a:alpha val="34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1883" tIns="32369" rIns="61883" bIns="32369" anchor="ctr"/>
          <a:lstStyle>
            <a:lvl1pPr defTabSz="685800">
              <a:spcBef>
                <a:spcPct val="20000"/>
              </a:spcBef>
              <a:buChar char="•"/>
              <a:defRPr sz="15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557530" indent="-214630" defTabSz="685800">
              <a:spcBef>
                <a:spcPct val="20000"/>
              </a:spcBef>
              <a:buChar char="–"/>
              <a:defRPr sz="1500">
                <a:solidFill>
                  <a:schemeClr val="accent1"/>
                </a:solidFill>
                <a:latin typeface="Arial" panose="020B0604020202020204" pitchFamily="34" charset="0"/>
                <a:ea typeface="仿宋_GB2312" pitchFamily="49" charset="-122"/>
                <a:sym typeface="Arial" panose="020B0604020202020204" pitchFamily="34" charset="0"/>
              </a:defRPr>
            </a:lvl2pPr>
            <a:lvl3pPr marL="857250" indent="-17145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zh-C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圆角矩形 33"/>
          <p:cNvSpPr>
            <a:spLocks noChangeArrowheads="1"/>
          </p:cNvSpPr>
          <p:nvPr/>
        </p:nvSpPr>
        <p:spPr bwMode="auto">
          <a:xfrm>
            <a:off x="2182540" y="4581128"/>
            <a:ext cx="7812360" cy="576064"/>
          </a:xfrm>
          <a:prstGeom prst="roundRect">
            <a:avLst>
              <a:gd name="adj" fmla="val 16667"/>
            </a:avLst>
          </a:prstGeom>
          <a:solidFill>
            <a:srgbClr val="01BFFF"/>
          </a:solidFill>
          <a:ln>
            <a:noFill/>
          </a:ln>
          <a:effectLst>
            <a:outerShdw dist="38100" dir="5400000" algn="ctr" rotWithShape="0">
              <a:srgbClr val="000000">
                <a:alpha val="34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1883" tIns="32369" rIns="61883" bIns="32369" anchor="ctr"/>
          <a:lstStyle>
            <a:lvl1pPr defTabSz="685800">
              <a:spcBef>
                <a:spcPct val="20000"/>
              </a:spcBef>
              <a:buChar char="•"/>
              <a:defRPr sz="15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557530" indent="-214630" defTabSz="685800">
              <a:spcBef>
                <a:spcPct val="20000"/>
              </a:spcBef>
              <a:buChar char="–"/>
              <a:defRPr sz="1500">
                <a:solidFill>
                  <a:schemeClr val="accent1"/>
                </a:solidFill>
                <a:latin typeface="Arial" panose="020B0604020202020204" pitchFamily="34" charset="0"/>
                <a:ea typeface="仿宋_GB2312" pitchFamily="49" charset="-122"/>
                <a:sym typeface="Arial" panose="020B0604020202020204" pitchFamily="34" charset="0"/>
              </a:defRPr>
            </a:lvl2pPr>
            <a:lvl3pPr marL="857250" indent="-17145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zh-C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for the job again with strong feelings.</a:t>
            </a:r>
            <a:endParaRPr lang="en-US" altLang="zh-CN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圆角矩形 33"/>
          <p:cNvSpPr>
            <a:spLocks noChangeArrowheads="1"/>
          </p:cNvSpPr>
          <p:nvPr/>
        </p:nvSpPr>
        <p:spPr bwMode="auto">
          <a:xfrm>
            <a:off x="2182540" y="5373216"/>
            <a:ext cx="4248472" cy="504056"/>
          </a:xfrm>
          <a:prstGeom prst="roundRect">
            <a:avLst>
              <a:gd name="adj" fmla="val 16667"/>
            </a:avLst>
          </a:prstGeom>
          <a:solidFill>
            <a:srgbClr val="01BFFF"/>
          </a:solidFill>
          <a:ln>
            <a:noFill/>
          </a:ln>
          <a:effectLst>
            <a:outerShdw dist="38100" dir="5400000" algn="ctr" rotWithShape="0">
              <a:srgbClr val="000000">
                <a:alpha val="34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1883" tIns="32369" rIns="61883" bIns="32369" anchor="ctr"/>
          <a:lstStyle>
            <a:lvl1pPr defTabSz="685800">
              <a:spcBef>
                <a:spcPct val="20000"/>
              </a:spcBef>
              <a:buChar char="•"/>
              <a:defRPr sz="15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557530" indent="-214630" defTabSz="685800">
              <a:spcBef>
                <a:spcPct val="20000"/>
              </a:spcBef>
              <a:buChar char="–"/>
              <a:defRPr sz="1500">
                <a:solidFill>
                  <a:schemeClr val="accent1"/>
                </a:solidFill>
                <a:latin typeface="Arial" panose="020B0604020202020204" pitchFamily="34" charset="0"/>
                <a:ea typeface="仿宋_GB2312" pitchFamily="49" charset="-122"/>
                <a:sym typeface="Arial" panose="020B0604020202020204" pitchFamily="34" charset="0"/>
              </a:defRPr>
            </a:lvl2pPr>
            <a:lvl3pPr marL="857250" indent="-17145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zh-C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Yours truly/ sincerely,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366910" y="1196752"/>
            <a:ext cx="3257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47224" y="5229200"/>
            <a:ext cx="3257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sp>
        <p:nvSpPr>
          <p:cNvPr id="33" name="椭圆形标注 32"/>
          <p:cNvSpPr/>
          <p:nvPr/>
        </p:nvSpPr>
        <p:spPr>
          <a:xfrm>
            <a:off x="2262505" y="3043555"/>
            <a:ext cx="1800860" cy="889000"/>
          </a:xfrm>
          <a:prstGeom prst="wedgeEllipseCallout">
            <a:avLst>
              <a:gd name="adj1" fmla="val 29551"/>
              <a:gd name="adj2" fmla="val 64993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Source Han Sans CN Normal" panose="020B0400000000000000" pitchFamily="34" charset="-128"/>
                <a:cs typeface="Times New Roman" panose="02020603050405020304" pitchFamily="18" charset="0"/>
              </a:rPr>
              <a:t>Which</a:t>
            </a:r>
            <a:endParaRPr kumimoji="1" lang="en-US" altLang="zh-CN" sz="3200" dirty="0">
              <a:solidFill>
                <a:schemeClr val="tx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5" name="椭圆形标注 34"/>
          <p:cNvSpPr/>
          <p:nvPr/>
        </p:nvSpPr>
        <p:spPr>
          <a:xfrm>
            <a:off x="4197985" y="3046730"/>
            <a:ext cx="1732280" cy="885825"/>
          </a:xfrm>
          <a:prstGeom prst="wedgeEllipseCallout">
            <a:avLst>
              <a:gd name="adj1" fmla="val 2926"/>
              <a:gd name="adj2" fmla="val 7826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Source Han Sans CN Normal" panose="020B0400000000000000" pitchFamily="34" charset="-128"/>
                <a:cs typeface="Times New Roman" panose="02020603050405020304" pitchFamily="18" charset="0"/>
                <a:sym typeface="+mn-ea"/>
              </a:rPr>
              <a:t>What</a:t>
            </a:r>
            <a:endParaRPr kumimoji="1" lang="en-US" altLang="zh-CN" sz="3200" dirty="0">
              <a:solidFill>
                <a:schemeClr val="tx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6" name="椭圆形标注 35"/>
          <p:cNvSpPr/>
          <p:nvPr/>
        </p:nvSpPr>
        <p:spPr>
          <a:xfrm>
            <a:off x="6102985" y="3058160"/>
            <a:ext cx="1688465" cy="901700"/>
          </a:xfrm>
          <a:prstGeom prst="wedgeEllipseCallout">
            <a:avLst>
              <a:gd name="adj1" fmla="val 9446"/>
              <a:gd name="adj2" fmla="val 64795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Source Han Sans CN Normal" panose="020B0400000000000000" pitchFamily="34" charset="-128"/>
                <a:cs typeface="Times New Roman" panose="02020603050405020304" pitchFamily="18" charset="0"/>
                <a:sym typeface="+mn-ea"/>
              </a:rPr>
              <a:t>How</a:t>
            </a:r>
            <a:endParaRPr kumimoji="1" lang="en-US" altLang="zh-CN" sz="3200" dirty="0">
              <a:solidFill>
                <a:schemeClr val="tx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7" name="椭圆形标注 36"/>
          <p:cNvSpPr/>
          <p:nvPr/>
        </p:nvSpPr>
        <p:spPr>
          <a:xfrm>
            <a:off x="7988300" y="3057525"/>
            <a:ext cx="1621790" cy="902970"/>
          </a:xfrm>
          <a:prstGeom prst="wedgeEllipseCallout">
            <a:avLst>
              <a:gd name="adj1" fmla="val -318"/>
              <a:gd name="adj2" fmla="val 6618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Source Han Sans CN Normal" panose="020B0400000000000000" pitchFamily="34" charset="-128"/>
                <a:cs typeface="Times New Roman" panose="02020603050405020304" pitchFamily="18" charset="0"/>
                <a:sym typeface="+mn-ea"/>
              </a:rPr>
              <a:t>Why</a:t>
            </a:r>
            <a:endParaRPr kumimoji="1" lang="en-US" altLang="zh-CN" sz="4000" dirty="0">
              <a:solidFill>
                <a:schemeClr val="tx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8" name="椭圆形标注 37"/>
          <p:cNvSpPr/>
          <p:nvPr/>
        </p:nvSpPr>
        <p:spPr>
          <a:xfrm>
            <a:off x="9831070" y="3046730"/>
            <a:ext cx="1683385" cy="971550"/>
          </a:xfrm>
          <a:prstGeom prst="wedgeEllipseCallout">
            <a:avLst>
              <a:gd name="adj1" fmla="val 5224"/>
              <a:gd name="adj2" fmla="val 68104"/>
            </a:avLst>
          </a:prstGeom>
          <a:gradFill>
            <a:gsLst>
              <a:gs pos="70000">
                <a:srgbClr val="D0A1F2"/>
              </a:gs>
              <a:gs pos="0">
                <a:srgbClr val="F5EEF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Source Han Sans CN Normal" panose="020B0400000000000000" pitchFamily="34" charset="-128"/>
                <a:cs typeface="Times New Roman" panose="02020603050405020304" pitchFamily="18" charset="0"/>
                <a:sym typeface="+mn-ea"/>
              </a:rPr>
              <a:t>When</a:t>
            </a:r>
            <a:endParaRPr kumimoji="1" lang="en-US" altLang="zh-CN" sz="3200" dirty="0">
              <a:solidFill>
                <a:schemeClr val="tx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5" grpId="0" animBg="1"/>
      <p:bldP spid="27" grpId="0" animBg="1"/>
      <p:bldP spid="15" grpId="1" animBg="1"/>
      <p:bldP spid="27" grpId="1" animBg="1"/>
      <p:bldP spid="23" grpId="0" animBg="1"/>
      <p:bldP spid="23" grpId="1" animBg="1"/>
      <p:bldP spid="31" grpId="0"/>
      <p:bldP spid="31" grpId="1"/>
      <p:bldP spid="21" grpId="0" animBg="1"/>
      <p:bldP spid="21" grpId="1" animBg="1"/>
      <p:bldP spid="16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16" grpId="1" animBg="1"/>
      <p:bldP spid="33" grpId="1" animBg="1"/>
      <p:bldP spid="35" grpId="1" animBg="1"/>
      <p:bldP spid="36" grpId="1" animBg="1"/>
      <p:bldP spid="37" grpId="1" animBg="1"/>
      <p:bldP spid="38" grpId="1" animBg="1"/>
      <p:bldP spid="22" grpId="0" animBg="1"/>
      <p:bldP spid="22" grpId="1" animBg="1"/>
      <p:bldP spid="17" grpId="0" animBg="1"/>
      <p:bldP spid="29" grpId="0" animBg="1"/>
      <p:bldP spid="30" grpId="0" animBg="1"/>
      <p:bldP spid="28" grpId="0" animBg="1"/>
      <p:bldP spid="17" grpId="1" animBg="1"/>
      <p:bldP spid="29" grpId="1" animBg="1"/>
      <p:bldP spid="30" grpId="1" animBg="1"/>
      <p:bldP spid="28" grpId="1" animBg="1"/>
      <p:bldP spid="32" grpId="0"/>
      <p:bldP spid="32" grpId="1"/>
      <p:bldP spid="19" grpId="0" animBg="1"/>
      <p:bldP spid="1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-57785" y="-635"/>
            <a:ext cx="12249785" cy="583565"/>
          </a:xfrm>
          <a:prstGeom prst="rect">
            <a:avLst/>
          </a:prstGeom>
          <a:solidFill>
            <a:srgbClr val="B61C22"/>
          </a:solidFill>
          <a:ln>
            <a:solidFill>
              <a:srgbClr val="B7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Unit2 I’ll help to clean up the city parks. Writing </a:t>
            </a:r>
            <a:endParaRPr kumimoji="1" lang="en-US" altLang="zh-CN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83768" y="476672"/>
            <a:ext cx="423141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36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Writing assessment  1</a:t>
            </a:r>
            <a:endParaRPr lang="en-US" altLang="zh-CN" sz="36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894715"/>
            <a:ext cx="11774805" cy="269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Assess your letters for each other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the following table. Draw a star</a:t>
            </a:r>
            <a:r>
              <a:rPr lang="zh-CN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      ）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you did it.</a:t>
            </a:r>
            <a:endParaRPr lang="zh-CN" altLang="zh-C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altLang="zh-CN" sz="32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altLang="zh-CN" sz="3200" dirty="0" smtClean="0">
              <a:solidFill>
                <a:srgbClr val="00B0F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endParaRPr lang="en-US" altLang="zh-CN" sz="3200" dirty="0" smtClean="0">
              <a:solidFill>
                <a:srgbClr val="00B0F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17855" y="1844675"/>
          <a:ext cx="10538460" cy="4562475"/>
        </p:xfrm>
        <a:graphic>
          <a:graphicData uri="http://schemas.openxmlformats.org/drawingml/2006/table">
            <a:tbl>
              <a:tblPr/>
              <a:tblGrid>
                <a:gridCol w="1057275"/>
                <a:gridCol w="6405880"/>
                <a:gridCol w="1439545"/>
                <a:gridCol w="1635760"/>
              </a:tblGrid>
              <a:tr h="483235">
                <a:tc gridSpan="2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2000" b="1" kern="100" dirty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Items</a:t>
                      </a:r>
                      <a:r>
                        <a:rPr lang="zh-CN" sz="2000" b="1" kern="100" dirty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（项目）</a:t>
                      </a:r>
                      <a:endParaRPr lang="zh-CN" sz="2000" b="1" kern="100" dirty="0">
                        <a:latin typeface="Tahoma" panose="020B06040305040402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zh-CN" sz="2000" b="1" kern="10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自我评价</a:t>
                      </a:r>
                      <a:endParaRPr lang="zh-CN" sz="2000" b="1" kern="100">
                        <a:latin typeface="Times New Roman" panose="020206030504050203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zh-CN" sz="2000" b="1" kern="10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同伴评价</a:t>
                      </a:r>
                      <a:endParaRPr lang="zh-CN" sz="2000" b="1" kern="100">
                        <a:latin typeface="Times New Roman" panose="020206030504050203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32130">
                <a:tc gridSpan="2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2000" b="1" kern="100" dirty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 Handwriting</a:t>
                      </a:r>
                      <a:r>
                        <a:rPr lang="zh-CN" sz="2000" b="1" kern="100" dirty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（书写）</a:t>
                      </a:r>
                      <a:endParaRPr lang="zh-CN" sz="2000" b="1" kern="100" dirty="0">
                        <a:latin typeface="Tahoma" panose="020B06040305040402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endParaRPr lang="en-US" sz="2000" b="1" kern="100" dirty="0">
                        <a:latin typeface="Times New Roman" panose="020206030504050203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endParaRPr lang="en-US" sz="2000" b="1" kern="100" dirty="0">
                        <a:latin typeface="Times New Roman" panose="020206030504050203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87045">
                <a:tc gridSpan="2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2000" b="1" kern="100" dirty="0" smtClean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Writing </a:t>
                      </a:r>
                      <a:r>
                        <a:rPr lang="en-US" sz="2000" b="1" kern="100" dirty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format(</a:t>
                      </a:r>
                      <a:r>
                        <a:rPr lang="zh-CN" sz="2000" b="1" kern="100" dirty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格式</a:t>
                      </a:r>
                      <a:r>
                        <a:rPr lang="en-US" sz="2000" b="1" kern="100" dirty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)</a:t>
                      </a:r>
                      <a:endParaRPr lang="zh-CN" sz="2000" b="1" kern="100" dirty="0">
                        <a:latin typeface="Tahoma" panose="020B06040305040402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endParaRPr lang="en-US" sz="2000" b="1" kern="100" dirty="0">
                        <a:latin typeface="Times New Roman" panose="020206030504050203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endParaRPr lang="en-US" sz="2000" b="1" kern="100" dirty="0">
                        <a:latin typeface="Times New Roman" panose="020206030504050203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50875">
                <a:tc rowSpan="5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endParaRPr lang="en-US" sz="2000" kern="100" dirty="0">
                        <a:latin typeface="Times New Roman" panose="020206030504050203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  <a:p>
                      <a:pPr>
                        <a:spcAft>
                          <a:spcPts val="1000"/>
                        </a:spcAft>
                      </a:pPr>
                      <a:endParaRPr lang="en-US" sz="2000" kern="100" dirty="0" smtClean="0">
                        <a:latin typeface="Times New Roman" panose="020206030504050203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  <a:p>
                      <a:pPr>
                        <a:spcAft>
                          <a:spcPts val="1000"/>
                        </a:spcAft>
                      </a:pPr>
                      <a:endParaRPr lang="en-US" sz="2000" kern="100" dirty="0" smtClean="0">
                        <a:latin typeface="Times New Roman" panose="020206030504050203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  <a:p>
                      <a:pPr>
                        <a:spcAft>
                          <a:spcPts val="1000"/>
                        </a:spcAft>
                      </a:pPr>
                      <a:r>
                        <a:rPr lang="en-US" sz="2000" b="1" kern="100" dirty="0" smtClean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Content</a:t>
                      </a:r>
                      <a:endParaRPr lang="zh-CN" sz="2000" b="1" kern="100" dirty="0" smtClean="0">
                        <a:latin typeface="Tahoma" panose="020B06040305040402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2000" b="1" kern="100" dirty="0" smtClean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(</a:t>
                      </a:r>
                      <a:r>
                        <a:rPr lang="zh-CN" sz="2000" b="1" kern="100" dirty="0" smtClean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内容</a:t>
                      </a:r>
                      <a:r>
                        <a:rPr lang="en-US" sz="2000" b="1" kern="100" dirty="0" smtClean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)</a:t>
                      </a:r>
                      <a:endParaRPr lang="zh-CN" sz="2000" b="1" kern="100" dirty="0">
                        <a:latin typeface="Tahoma" panose="020B06040305040402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1000"/>
                        </a:spcAft>
                      </a:pPr>
                      <a:endParaRPr lang="en-US" sz="2000" kern="100" dirty="0" smtClean="0">
                        <a:latin typeface="Times New Roman" panose="020206030504050203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00" dirty="0" smtClean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Which </a:t>
                      </a:r>
                      <a:r>
                        <a:rPr lang="en-US" sz="2000" kern="100" dirty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volunteer job do you </a:t>
                      </a:r>
                      <a:r>
                        <a:rPr lang="en-US" sz="2000" kern="100" dirty="0" smtClean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want </a:t>
                      </a:r>
                      <a:r>
                        <a:rPr lang="en-US" sz="2000" kern="100" dirty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to do?</a:t>
                      </a:r>
                      <a:endParaRPr lang="zh-CN" sz="2000" kern="100" dirty="0">
                        <a:latin typeface="Tahoma" panose="020B06040305040402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endParaRPr lang="en-US" sz="2000" kern="100" dirty="0">
                        <a:latin typeface="Times New Roman" panose="020206030504050203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endParaRPr lang="en-US" sz="2000" kern="100" dirty="0">
                        <a:latin typeface="Times New Roman" panose="020206030504050203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81025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US" sz="2000" kern="100" dirty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What are your interests and hobbies?</a:t>
                      </a:r>
                      <a:endParaRPr lang="zh-CN" sz="2000" kern="100" dirty="0">
                        <a:latin typeface="Tahoma" panose="020B06040305040402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endParaRPr lang="en-US" sz="2000" kern="100" dirty="0">
                        <a:latin typeface="Times New Roman" panose="020206030504050203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endParaRPr lang="en-US" sz="2000" kern="100" dirty="0">
                        <a:latin typeface="Times New Roman" panose="020206030504050203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08965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1000"/>
                        </a:spcAft>
                      </a:pPr>
                      <a:endParaRPr lang="en-US" sz="2000" kern="100" dirty="0" smtClean="0">
                        <a:latin typeface="Times New Roman" panose="020206030504050203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00" dirty="0" smtClean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How </a:t>
                      </a:r>
                      <a:r>
                        <a:rPr lang="en-US" sz="2000" kern="100" dirty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can these interests </a:t>
                      </a:r>
                      <a:r>
                        <a:rPr lang="en-US" sz="2000" kern="100" dirty="0" smtClean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and </a:t>
                      </a:r>
                      <a:r>
                        <a:rPr lang="en-US" sz="2000" kern="100" dirty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hobbies help you to do the job?</a:t>
                      </a:r>
                      <a:endParaRPr lang="zh-CN" sz="2000" kern="100" dirty="0">
                        <a:latin typeface="Tahoma" panose="020B06040305040402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endParaRPr lang="en-US" sz="2000" kern="100" dirty="0">
                        <a:latin typeface="Times New Roman" panose="020206030504050203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endParaRPr lang="en-US" sz="2000" kern="100" dirty="0">
                        <a:latin typeface="Times New Roman" panose="020206030504050203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81025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1000"/>
                        </a:spcAft>
                      </a:pPr>
                      <a:endParaRPr lang="en-US" sz="2000" kern="100" dirty="0" smtClean="0">
                        <a:latin typeface="Times New Roman" panose="020206030504050203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00" dirty="0" smtClean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Why </a:t>
                      </a:r>
                      <a:r>
                        <a:rPr lang="en-US" sz="2000" kern="100" dirty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do you want to do the </a:t>
                      </a:r>
                      <a:r>
                        <a:rPr lang="en-US" sz="2000" kern="100" dirty="0" smtClean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volunteer </a:t>
                      </a:r>
                      <a:r>
                        <a:rPr lang="en-US" sz="2000" kern="100" dirty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job?</a:t>
                      </a:r>
                      <a:endParaRPr lang="zh-CN" sz="2000" kern="100" dirty="0">
                        <a:latin typeface="Tahoma" panose="020B06040305040402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endParaRPr lang="en-US" sz="2000" kern="100" dirty="0">
                        <a:latin typeface="Times New Roman" panose="020206030504050203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endParaRPr lang="en-US" sz="2000" kern="100" dirty="0">
                        <a:latin typeface="Times New Roman" panose="020206030504050203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38175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1000"/>
                        </a:spcAft>
                      </a:pPr>
                      <a:endParaRPr lang="en-US" sz="2000" kern="100" dirty="0" smtClean="0">
                        <a:latin typeface="Times New Roman" panose="020206030504050203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00" dirty="0" smtClean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When </a:t>
                      </a:r>
                      <a:r>
                        <a:rPr lang="en-US" sz="2000" kern="100" dirty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are you free to do the </a:t>
                      </a:r>
                      <a:r>
                        <a:rPr lang="en-US" sz="2000" kern="100" dirty="0" smtClean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volunteer </a:t>
                      </a:r>
                      <a:r>
                        <a:rPr lang="en-US" sz="2000" kern="100" dirty="0">
                          <a:latin typeface="Times New Roman" panose="02020603050405020304"/>
                          <a:ea typeface="微软雅黑" panose="020B0503020204020204" pitchFamily="34" charset="-122"/>
                          <a:cs typeface="Times New Roman" panose="02020603050405020304"/>
                        </a:rPr>
                        <a:t>work?</a:t>
                      </a:r>
                      <a:endParaRPr lang="zh-CN" sz="2000" kern="100" dirty="0">
                        <a:latin typeface="Tahoma" panose="020B06040305040402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endParaRPr lang="en-US" sz="2000" kern="100" dirty="0">
                        <a:latin typeface="Times New Roman" panose="020206030504050203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endParaRPr lang="en-US" sz="2000" kern="100" dirty="0">
                        <a:latin typeface="Times New Roman" panose="02020603050405020304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6040" marR="6604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五角星 11"/>
          <p:cNvSpPr/>
          <p:nvPr/>
        </p:nvSpPr>
        <p:spPr>
          <a:xfrm>
            <a:off x="2378576" y="1268760"/>
            <a:ext cx="576064" cy="57606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五角星 3"/>
          <p:cNvSpPr/>
          <p:nvPr/>
        </p:nvSpPr>
        <p:spPr>
          <a:xfrm>
            <a:off x="8471401" y="2277775"/>
            <a:ext cx="576064" cy="57606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-57785" y="-635"/>
            <a:ext cx="12249785" cy="583565"/>
          </a:xfrm>
          <a:prstGeom prst="rect">
            <a:avLst/>
          </a:prstGeom>
          <a:solidFill>
            <a:srgbClr val="B61C22"/>
          </a:solidFill>
          <a:ln>
            <a:solidFill>
              <a:srgbClr val="B7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Unit2 I’ll help to clean up the city parks. Writing </a:t>
            </a:r>
            <a:endParaRPr kumimoji="1" lang="en-US" altLang="zh-CN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1610" y="69405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en-US" altLang="zh-CN" sz="4400" b="1" dirty="0" smtClean="0">
                <a:latin typeface="Times New Roman" panose="02020603050405020304" pitchFamily="18" charset="0"/>
                <a:ea typeface="Source Han Sans CN Normal" panose="020B0400000000000000" pitchFamily="34" charset="-128"/>
                <a:sym typeface="+mn-ea"/>
              </a:rPr>
              <a:t>Summary</a:t>
            </a:r>
            <a:endParaRPr kumimoji="1" lang="en-US" altLang="zh-CN" sz="4400" b="1" dirty="0" smtClean="0"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460" y="1772920"/>
            <a:ext cx="11181080" cy="2895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4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Work in groups to summarize the three parts of the letter and the writing tips. Add more tips if you can. (2 minutes)</a:t>
            </a:r>
            <a:endParaRPr lang="en-US" altLang="zh-CN" sz="40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altLang="zh-CN" sz="3200" dirty="0" smtClean="0">
              <a:solidFill>
                <a:srgbClr val="00B0F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endParaRPr lang="en-US" altLang="zh-CN" sz="3200" dirty="0" smtClean="0">
              <a:solidFill>
                <a:srgbClr val="00B0F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-57785" y="-635"/>
            <a:ext cx="12249785" cy="583565"/>
          </a:xfrm>
          <a:prstGeom prst="rect">
            <a:avLst/>
          </a:prstGeom>
          <a:solidFill>
            <a:srgbClr val="B61C22"/>
          </a:solidFill>
          <a:ln>
            <a:solidFill>
              <a:srgbClr val="B7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Unit2 I’ll help to clean up the city parks. Writing </a:t>
            </a:r>
            <a:endParaRPr kumimoji="1" lang="en-US" altLang="zh-CN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pic>
        <p:nvPicPr>
          <p:cNvPr id="109" name="图片 108"/>
          <p:cNvPicPr/>
          <p:nvPr/>
        </p:nvPicPr>
        <p:blipFill>
          <a:blip r:embed="rId2"/>
          <a:stretch>
            <a:fillRect/>
          </a:stretch>
        </p:blipFill>
        <p:spPr>
          <a:xfrm>
            <a:off x="2486660" y="746760"/>
            <a:ext cx="7160895" cy="4138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9"/>
          <p:cNvSpPr/>
          <p:nvPr/>
        </p:nvSpPr>
        <p:spPr>
          <a:xfrm>
            <a:off x="1055177" y="4885933"/>
            <a:ext cx="1040955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rose’s in her hand, the flavor in mine.</a:t>
            </a:r>
            <a:endParaRPr lang="en-US" altLang="zh-CN" sz="4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-57785" y="-635"/>
            <a:ext cx="12249785" cy="583565"/>
          </a:xfrm>
          <a:prstGeom prst="rect">
            <a:avLst/>
          </a:prstGeom>
          <a:solidFill>
            <a:srgbClr val="B61C22"/>
          </a:solidFill>
          <a:ln>
            <a:solidFill>
              <a:srgbClr val="B7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Unit2 I’ll help to clean up the city parks. Writing </a:t>
            </a:r>
            <a:endParaRPr kumimoji="1" lang="en-US" altLang="zh-CN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40105" y="2399665"/>
            <a:ext cx="10949305" cy="427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Must do </a:t>
            </a:r>
            <a:endParaRPr lang="en-US" altLang="zh-CN" sz="32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Please rewrite your application letter and e-mail Ms. Tan at </a:t>
            </a:r>
            <a:r>
              <a:rPr lang="en-US" altLang="zh-C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love@volunteer.com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32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en-US" altLang="zh-CN" sz="32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Choose to do</a:t>
            </a:r>
            <a:endParaRPr lang="en-US" altLang="zh-CN" sz="32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Make a survey about the volunteer work that your group members want to do.</a:t>
            </a:r>
            <a:endParaRPr lang="en-US" altLang="zh-CN" sz="32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altLang="zh-CN" sz="3200" dirty="0" smtClean="0">
              <a:solidFill>
                <a:srgbClr val="00B0F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endParaRPr lang="en-US" altLang="zh-CN" sz="3200" dirty="0" smtClean="0">
              <a:solidFill>
                <a:srgbClr val="00B0F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5" descr="Homework2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541" y="1244764"/>
            <a:ext cx="4824412" cy="12969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8897620" y="3673475"/>
            <a:ext cx="3294380" cy="2574925"/>
            <a:chOff x="2035342" y="2029882"/>
            <a:chExt cx="4251158" cy="358986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5342" y="2029882"/>
              <a:ext cx="4251158" cy="358986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9371" y="3234588"/>
              <a:ext cx="865479" cy="1011857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14170"/>
            <a:ext cx="1888573" cy="15786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26" y="1156941"/>
            <a:ext cx="1211646" cy="1187981"/>
          </a:xfrm>
          <a:prstGeom prst="rect">
            <a:avLst/>
          </a:prstGeom>
          <a:effectLst>
            <a:outerShdw blurRad="368300" dist="50800" dir="5400000" algn="ctr" rotWithShape="0">
              <a:schemeClr val="tx1">
                <a:alpha val="34000"/>
              </a:schemeClr>
            </a:outerShdw>
          </a:effectLst>
        </p:spPr>
      </p:pic>
      <p:sp>
        <p:nvSpPr>
          <p:cNvPr id="17" name="矩形 16"/>
          <p:cNvSpPr/>
          <p:nvPr/>
        </p:nvSpPr>
        <p:spPr>
          <a:xfrm>
            <a:off x="1107843" y="2413279"/>
            <a:ext cx="9912985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i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Thanks for listening!</a:t>
            </a:r>
            <a:endParaRPr lang="en-US" altLang="zh-CN" sz="6600" i="1" spc="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238539" y="3487357"/>
            <a:ext cx="2692763" cy="26778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98998"/>
            <a:ext cx="12192000" cy="2825185"/>
          </a:xfrm>
          <a:prstGeom prst="rect">
            <a:avLst/>
          </a:prstGeom>
        </p:spPr>
      </p:pic>
      <p:pic>
        <p:nvPicPr>
          <p:cNvPr id="20" name="5c63d7644096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773" y="-553186"/>
            <a:ext cx="364067" cy="3640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606743" y="548553"/>
            <a:ext cx="3896994" cy="3304540"/>
            <a:chOff x="2035342" y="2761435"/>
            <a:chExt cx="3384057" cy="28581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5342" y="2761435"/>
              <a:ext cx="3384057" cy="28581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9371" y="3234588"/>
              <a:ext cx="865479" cy="1011857"/>
            </a:xfrm>
            <a:prstGeom prst="rect">
              <a:avLst/>
            </a:prstGeom>
          </p:spPr>
        </p:pic>
      </p:grpSp>
      <p:sp>
        <p:nvSpPr>
          <p:cNvPr id="34" name="矩形 33"/>
          <p:cNvSpPr/>
          <p:nvPr/>
        </p:nvSpPr>
        <p:spPr>
          <a:xfrm>
            <a:off x="-57785" y="-635"/>
            <a:ext cx="12249785" cy="583565"/>
          </a:xfrm>
          <a:prstGeom prst="rect">
            <a:avLst/>
          </a:prstGeom>
          <a:solidFill>
            <a:srgbClr val="B61C22"/>
          </a:solidFill>
          <a:ln>
            <a:solidFill>
              <a:srgbClr val="B7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Unit2 I’ll help to clean up the city parks. Writing </a:t>
            </a:r>
            <a:endParaRPr kumimoji="1" lang="en-US" altLang="zh-CN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726918" y="621447"/>
            <a:ext cx="29324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4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Let’s chant! </a:t>
            </a:r>
            <a:endParaRPr lang="zh-CN" altLang="en-US" sz="40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79512" y="2060848"/>
            <a:ext cx="768986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 an animal doctor, as an English teacher.</a:t>
            </a:r>
            <a:endParaRPr lang="zh-CN" altLang="en-US" sz="32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79512" y="5085184"/>
            <a:ext cx="867551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Because it’s helpful, because they’re meaningful.</a:t>
            </a:r>
            <a:endParaRPr lang="zh-CN" altLang="en-US" sz="32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79512" y="3068960"/>
            <a:ext cx="720216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 good at singing, be strong in reading.</a:t>
            </a:r>
            <a:endParaRPr lang="zh-CN" altLang="en-US" sz="32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79512" y="4077072"/>
            <a:ext cx="8480207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By cheering up the old, by helping the disabled.</a:t>
            </a:r>
            <a:endParaRPr lang="zh-CN" altLang="en-US" sz="32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79512" y="6093296"/>
            <a:ext cx="766908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On Sunday morning, on Saturday evening.</a:t>
            </a:r>
            <a:endParaRPr lang="zh-CN" altLang="en-US" sz="32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79512" y="1556792"/>
            <a:ext cx="72063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rgbClr val="B71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volunteer job do you want to do?</a:t>
            </a:r>
            <a:endParaRPr lang="en-US" altLang="zh-CN" sz="3200" b="1" dirty="0" smtClean="0">
              <a:solidFill>
                <a:srgbClr val="B71C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251520" y="4509120"/>
            <a:ext cx="7879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rgbClr val="B71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do you want to do the volunteer work?</a:t>
            </a:r>
            <a:endParaRPr lang="en-US" altLang="zh-CN" sz="3200" b="1" dirty="0" smtClean="0">
              <a:solidFill>
                <a:srgbClr val="B71C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51520" y="2564904"/>
            <a:ext cx="6739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rgbClr val="B71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your interests and hobbies?</a:t>
            </a:r>
            <a:endParaRPr lang="en-US" altLang="zh-CN" sz="3200" b="1" dirty="0" smtClean="0">
              <a:solidFill>
                <a:srgbClr val="B71C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51460" y="3542665"/>
            <a:ext cx="104857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B71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can these interests and hobbies help you to do the job?</a:t>
            </a:r>
            <a:endParaRPr lang="en-US" altLang="zh-CN" sz="3200" b="1" dirty="0" smtClean="0">
              <a:solidFill>
                <a:srgbClr val="B71C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79512" y="5589240"/>
            <a:ext cx="80266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rgbClr val="B71C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are you free to do the volunteer work?</a:t>
            </a:r>
            <a:endParaRPr lang="en-US" altLang="zh-CN" sz="3200" b="1" dirty="0" smtClean="0">
              <a:solidFill>
                <a:srgbClr val="B71C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0" y="548680"/>
            <a:ext cx="2406236" cy="619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3200" b="1" dirty="0" smtClean="0">
                <a:latin typeface="Times New Roman" panose="02020603050405020304" pitchFamily="18" charset="0"/>
                <a:sym typeface="+mn-ea"/>
              </a:rPr>
              <a:t>Warming 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up</a:t>
            </a:r>
            <a:endParaRPr lang="zh-CN" altLang="en-US" sz="3200" b="1" dirty="0">
              <a:solidFill>
                <a:srgbClr val="000000"/>
              </a:solidFill>
              <a:ea typeface="楷体_GB2312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3" grpId="0"/>
      <p:bldP spid="43" grpId="1"/>
      <p:bldP spid="44" grpId="0"/>
      <p:bldP spid="44" grpId="1"/>
      <p:bldP spid="42" grpId="0"/>
      <p:bldP spid="42" grpId="1"/>
      <p:bldP spid="45" grpId="0"/>
      <p:bldP spid="4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-57785" y="-635"/>
            <a:ext cx="12249785" cy="583565"/>
          </a:xfrm>
          <a:prstGeom prst="rect">
            <a:avLst/>
          </a:prstGeom>
          <a:solidFill>
            <a:srgbClr val="B61C22"/>
          </a:solidFill>
          <a:ln>
            <a:solidFill>
              <a:srgbClr val="B7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Unit2 I’ll help to clean up the city parks. Writing </a:t>
            </a:r>
            <a:endParaRPr kumimoji="1" lang="en-US" altLang="zh-CN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310" y="2615565"/>
            <a:ext cx="11776710" cy="49847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5400" b="1" i="0" kern="1200" cap="none" spc="0" normalizeH="0" baseline="0" noProof="0" dirty="0" smtClean="0">
                <a:latin typeface="Gabriola" panose="04040605051002020D02" pitchFamily="82" charset="0"/>
                <a:ea typeface="微软雅黑" panose="020B0503020204020204" pitchFamily="34" charset="-122"/>
                <a:cs typeface="Vijaya" panose="020B0604020202020204" pitchFamily="34" charset="0"/>
              </a:rPr>
              <a:t>Volunteers     Wanted</a:t>
            </a:r>
            <a:endParaRPr kumimoji="0" lang="en-US" altLang="zh-CN" sz="5400" b="1" i="0" kern="1200" cap="none" spc="0" normalizeH="0" baseline="0" noProof="0" dirty="0" smtClean="0">
              <a:latin typeface="Gabriola" panose="04040605051002020D02" pitchFamily="82" charset="0"/>
              <a:ea typeface="微软雅黑" panose="020B0503020204020204" pitchFamily="34" charset="-122"/>
              <a:cs typeface="Vijaya" panose="020B0604020202020204" pitchFamily="34" charset="0"/>
            </a:endParaRPr>
          </a:p>
          <a:p>
            <a:pPr marL="0" lvl="1" indent="0" algn="just"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4400" b="1" dirty="0" smtClean="0">
                <a:solidFill>
                  <a:schemeClr val="tx1"/>
                </a:solidFill>
                <a:latin typeface="Gabriola" panose="04040605051002020D02" pitchFamily="82" charset="0"/>
                <a:ea typeface="微软雅黑" panose="020B0503020204020204" pitchFamily="34" charset="-122"/>
                <a:cs typeface="Vijaya" panose="020B0604020202020204" pitchFamily="34" charset="0"/>
              </a:rPr>
              <a:t>      Do  you  want  to  do  something  interesting  and meaningful?  Yes?  Come  and  join  us!  We  </a:t>
            </a:r>
            <a:r>
              <a:rPr lang="en-US" altLang="zh-CN" sz="4400" b="1" noProof="0" dirty="0" smtClean="0">
                <a:solidFill>
                  <a:schemeClr val="tx1"/>
                </a:solidFill>
                <a:latin typeface="Gabriola" panose="04040605051002020D02" pitchFamily="82" charset="0"/>
                <a:ea typeface="微软雅黑" panose="020B0503020204020204" pitchFamily="34" charset="-122"/>
                <a:cs typeface="Vijaya" panose="020B0604020202020204" pitchFamily="34" charset="0"/>
              </a:rPr>
              <a:t>need  plenty of  volunteers  to  work  in  different  places  such  as  old people’s  homes,  museums,  after-school  programs, animal  hospitals,  libraries  and  so  on.  </a:t>
            </a:r>
            <a:r>
              <a:rPr lang="en-US" altLang="zh-CN" sz="4400" b="1" noProof="0" dirty="0" smtClean="0">
                <a:latin typeface="Gabriola" panose="04040605051002020D02" pitchFamily="82" charset="0"/>
                <a:ea typeface="微软雅黑" panose="020B0503020204020204" pitchFamily="34" charset="-122"/>
                <a:cs typeface="Vijaya" panose="020B0604020202020204" pitchFamily="34" charset="0"/>
              </a:rPr>
              <a:t>E-mail  Ms.  Tan at  </a:t>
            </a:r>
            <a:r>
              <a:rPr lang="en-US" altLang="zh-CN" sz="4400" b="1" dirty="0" err="1" smtClean="0">
                <a:latin typeface="Gabriola" panose="04040605051002020D02" pitchFamily="82" charset="0"/>
                <a:cs typeface="Vijaya" panose="020B0604020202020204" pitchFamily="34" charset="0"/>
              </a:rPr>
              <a:t>love@volunteer.com</a:t>
            </a:r>
            <a:r>
              <a:rPr lang="en-US" altLang="zh-CN" sz="4400" b="1" dirty="0" smtClean="0">
                <a:latin typeface="Gabriola" panose="04040605051002020D02" pitchFamily="82" charset="0"/>
                <a:cs typeface="Vijaya" panose="020B0604020202020204" pitchFamily="34" charset="0"/>
              </a:rPr>
              <a:t>.</a:t>
            </a:r>
            <a:endParaRPr lang="en-US" altLang="zh-CN" sz="4400" b="1" dirty="0" smtClean="0">
              <a:latin typeface="Gabriola" panose="04040605051002020D02" pitchFamily="82" charset="0"/>
              <a:cs typeface="Vijaya" panose="020B0604020202020204" pitchFamily="34" charset="0"/>
            </a:endParaRPr>
          </a:p>
          <a:p>
            <a:pPr marL="0" indent="0" algn="just" fontAlgn="auto">
              <a:lnSpc>
                <a:spcPct val="100000"/>
              </a:lnSpc>
              <a:spcBef>
                <a:spcPts val="0"/>
              </a:spcBef>
            </a:pPr>
            <a:endParaRPr kumimoji="0" lang="en-US" altLang="zh-CN" sz="4400" b="1" i="0" kern="1200" cap="none" spc="0" normalizeH="0" baseline="0" noProof="0" dirty="0" smtClean="0">
              <a:latin typeface="Gabriola" panose="04040605051002020D02" pitchFamily="82" charset="0"/>
              <a:ea typeface="微软雅黑" panose="020B0503020204020204" pitchFamily="34" charset="-122"/>
              <a:cs typeface="Vijaya" panose="020B0604020202020204" pitchFamily="34" charset="0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3515995" y="-635"/>
            <a:ext cx="5619750" cy="32245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-57785" y="-635"/>
            <a:ext cx="12249785" cy="583565"/>
          </a:xfrm>
          <a:prstGeom prst="rect">
            <a:avLst/>
          </a:prstGeom>
          <a:solidFill>
            <a:srgbClr val="B61C22"/>
          </a:solidFill>
          <a:ln>
            <a:solidFill>
              <a:srgbClr val="B7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Unit2 I’ll help to clean up the city parks. Writing </a:t>
            </a:r>
            <a:endParaRPr kumimoji="1" lang="en-US" altLang="zh-CN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824230" y="2564765"/>
            <a:ext cx="10855960" cy="188150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C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learn 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C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write an application(</a:t>
            </a:r>
            <a:r>
              <a:rPr lang="zh-CN" alt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申请</a:t>
            </a:r>
            <a:r>
              <a:rPr lang="en-US" altLang="zh-C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letter to apply for </a:t>
            </a:r>
            <a:r>
              <a:rPr lang="en-US" altLang="zh-CN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volunteer job</a:t>
            </a:r>
            <a:endParaRPr lang="en-US" altLang="zh-CN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3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833" name="Picture 9" descr="Learning objectiv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4440" y="1051560"/>
            <a:ext cx="6346825" cy="18637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-57785" y="-635"/>
            <a:ext cx="12249785" cy="583565"/>
          </a:xfrm>
          <a:prstGeom prst="rect">
            <a:avLst/>
          </a:prstGeom>
          <a:solidFill>
            <a:srgbClr val="B61C22"/>
          </a:solidFill>
          <a:ln>
            <a:solidFill>
              <a:srgbClr val="B7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Unit2 I’ll help to clean up the city parks. Writing </a:t>
            </a:r>
            <a:endParaRPr kumimoji="1" lang="en-US" altLang="zh-CN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9540" y="60960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3600" b="1" dirty="0" smtClean="0">
                <a:latin typeface="Times New Roman" panose="02020603050405020304" pitchFamily="18" charset="0"/>
                <a:sym typeface="+mn-ea"/>
              </a:rPr>
              <a:t>Pre-writing</a:t>
            </a:r>
            <a:endParaRPr kumimoji="1" lang="en-US" altLang="zh-CN" sz="3600" b="1" dirty="0" smtClean="0"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4840" y="763270"/>
            <a:ext cx="5804535" cy="384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47040" y="4853305"/>
            <a:ext cx="12047855" cy="17532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Mary was on the newspaper because of her wonderful volunteer job at an after-school reading program. </a:t>
            </a:r>
            <a:endParaRPr lang="zh-CN" altLang="zh-CN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-57785" y="-635"/>
            <a:ext cx="12249785" cy="583565"/>
          </a:xfrm>
          <a:prstGeom prst="rect">
            <a:avLst/>
          </a:prstGeom>
          <a:solidFill>
            <a:srgbClr val="B61C22"/>
          </a:solidFill>
          <a:ln>
            <a:solidFill>
              <a:srgbClr val="B7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Unit2 I’ll help to clean up the city parks. Writing </a:t>
            </a:r>
            <a:endParaRPr kumimoji="1" lang="en-US" altLang="zh-CN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457835" y="1508443"/>
            <a:ext cx="11208385" cy="48310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2794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2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Mary is a book lover.</a:t>
            </a:r>
            <a:r>
              <a:rPr lang="zh-CN" altLang="zh-CN" sz="2800" dirty="0" smtClean="0"/>
              <a:t> ①</a:t>
            </a:r>
            <a:r>
              <a:rPr kumimoji="0" lang="en-US" altLang="zh-CN" sz="2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She is good at reading.</a:t>
            </a:r>
            <a:r>
              <a:rPr kumimoji="0" lang="en-US" altLang="zh-CN" sz="2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She loves </a:t>
            </a:r>
            <a:endParaRPr kumimoji="0" lang="en-US" altLang="zh-CN" sz="28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indent="2794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reading all kinds of books. In her free time, she likes spending</a:t>
            </a:r>
            <a:endParaRPr kumimoji="0" lang="en-US" altLang="zh-CN" sz="28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indent="2794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time in bookstores and libraries.</a:t>
            </a:r>
            <a:r>
              <a:rPr lang="zh-CN" altLang="zh-CN" sz="2800" dirty="0" smtClean="0"/>
              <a:t> ②</a:t>
            </a:r>
            <a:r>
              <a:rPr kumimoji="0" lang="en-US" altLang="zh-CN" sz="2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She volunteers as a teacher </a:t>
            </a:r>
            <a:endParaRPr kumimoji="0" lang="en-US" altLang="zh-CN" sz="2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indent="2794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at an after-school reading program, </a:t>
            </a:r>
            <a:r>
              <a:rPr lang="zh-CN" altLang="zh-CN" sz="2800" dirty="0" smtClean="0"/>
              <a:t>③ </a:t>
            </a:r>
            <a:r>
              <a:rPr kumimoji="0" lang="en-US" altLang="zh-CN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because she wants to do something meaningful to help others.</a:t>
            </a:r>
            <a:r>
              <a:rPr kumimoji="0" lang="en-US" altLang="zh-CN" sz="2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2800" dirty="0" smtClean="0"/>
              <a:t>④ </a:t>
            </a:r>
            <a:r>
              <a:rPr kumimoji="0" lang="en-US" altLang="zh-CN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She helps the kids by teaching them how to read</a:t>
            </a:r>
            <a:r>
              <a:rPr kumimoji="0" lang="en-US" altLang="zh-CN" sz="2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She does the volunteer job twice a week, </a:t>
            </a:r>
            <a:r>
              <a:rPr lang="zh-CN" altLang="zh-CN" sz="2800" dirty="0" smtClean="0"/>
              <a:t>⑤ </a:t>
            </a:r>
            <a:r>
              <a:rPr kumimoji="0" lang="en-US" altLang="zh-CN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on Friday evening and on Sunday morning. </a:t>
            </a:r>
            <a:r>
              <a:rPr kumimoji="0" lang="en-US" altLang="zh-CN" sz="2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“The kids are sitting in the library, but you can see in their eyes that they’re going on a different journey with each new book. Volunteering here is a dream come true for me. I can do what I love to do and help others at the same time.” Yes , helping others makes us happy.</a:t>
            </a:r>
            <a:endParaRPr kumimoji="0" lang="en-US" altLang="zh-CN" sz="28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indent="279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If everyone helps out a bit, we’ll have</a:t>
            </a:r>
            <a:r>
              <a:rPr kumimoji="0" lang="en-US" altLang="zh-CN" sz="2800" b="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better world to live in.</a:t>
            </a:r>
            <a:endParaRPr kumimoji="0" lang="en-US" altLang="zh-CN" sz="28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21590" y="532765"/>
            <a:ext cx="12169775" cy="1383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 the report and put  some questions according to the underlined sentences, then circle the sentences you like. </a:t>
            </a:r>
            <a:endParaRPr lang="zh-CN" altLang="zh-C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5859780" y="2008505"/>
            <a:ext cx="4264660" cy="45720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>
              <a:lnSpc>
                <a:spcPct val="120000"/>
              </a:lnSpc>
            </a:pPr>
            <a:r>
              <a:rPr lang="en-US" altLang="zh-CN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zh-CN" altLang="zh-CN" sz="2000" dirty="0" smtClean="0"/>
              <a:t>②</a:t>
            </a:r>
            <a:r>
              <a:rPr lang="en-US" altLang="zh-CN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 </a:t>
            </a:r>
            <a:r>
              <a:rPr lang="en-US" altLang="zh-CN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volunteer job does she do? </a:t>
            </a:r>
            <a:endParaRPr lang="en-US" altLang="zh-CN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6134735" y="2566035"/>
            <a:ext cx="4738370" cy="403225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>
              <a:lnSpc>
                <a:spcPct val="120000"/>
              </a:lnSpc>
            </a:pPr>
            <a:r>
              <a:rPr lang="en-US" altLang="zh-CN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zh-CN" altLang="zh-CN" sz="2000" dirty="0" smtClean="0"/>
              <a:t>③ </a:t>
            </a:r>
            <a:r>
              <a:rPr lang="en-US" altLang="zh-CN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Why does she want to be a volunteer</a:t>
            </a:r>
            <a:r>
              <a:rPr lang="en-US" altLang="zh-CN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zh-CN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4901565" y="3051810"/>
            <a:ext cx="4543425" cy="39751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>
              <a:lnSpc>
                <a:spcPct val="120000"/>
              </a:lnSpc>
            </a:pPr>
            <a:r>
              <a:rPr lang="zh-CN" altLang="zh-CN" sz="2000" dirty="0" smtClean="0"/>
              <a:t>④ </a:t>
            </a:r>
            <a:r>
              <a:rPr lang="en-US" altLang="zh-CN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 does she do the volunteer job? </a:t>
            </a:r>
            <a:endParaRPr lang="en-US" altLang="zh-CN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7423785" y="3472180"/>
            <a:ext cx="4516120" cy="404495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>
              <a:lnSpc>
                <a:spcPct val="120000"/>
              </a:lnSpc>
            </a:pPr>
            <a:r>
              <a:rPr lang="en-US" altLang="zh-CN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zh-CN" altLang="zh-CN" sz="2000" dirty="0" smtClean="0"/>
              <a:t>⑤</a:t>
            </a:r>
            <a:r>
              <a:rPr lang="en-US" altLang="zh-CN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does she do the volunteer job? </a:t>
            </a:r>
            <a:endParaRPr lang="en-US" altLang="zh-CN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05" name="Picture 1" descr="C:\Users\Administrator\AppData\Roaming\Tencent\Users\295837348\QQ\WinTemp\RichOle\N56]XDVT)~4%0~C2E8C}BZ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9880" y="958215"/>
            <a:ext cx="1325880" cy="1651000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 bwMode="auto">
          <a:xfrm>
            <a:off x="1691640" y="6223000"/>
            <a:ext cx="9396095" cy="4318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Tip: Collect beautiful sentences or phrases for writing.</a:t>
            </a:r>
            <a:endParaRPr lang="en-US" altLang="zh-CN" sz="3200" b="1" dirty="0" smtClean="0">
              <a:solidFill>
                <a:schemeClr val="bg1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25745" y="900430"/>
            <a:ext cx="173164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(3minutes)</a:t>
            </a:r>
            <a:endParaRPr lang="zh-CN" altLang="en-US" sz="2800" b="1" dirty="0"/>
          </a:p>
        </p:txBody>
      </p:sp>
      <p:sp>
        <p:nvSpPr>
          <p:cNvPr id="7" name="矩形 6"/>
          <p:cNvSpPr/>
          <p:nvPr/>
        </p:nvSpPr>
        <p:spPr bwMode="auto">
          <a:xfrm>
            <a:off x="4901828" y="1213644"/>
            <a:ext cx="3888432" cy="432048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>
              <a:lnSpc>
                <a:spcPct val="114000"/>
              </a:lnSpc>
            </a:pPr>
            <a:r>
              <a:rPr lang="en-US" altLang="zh-CN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zh-CN" altLang="zh-CN" sz="2000" dirty="0" smtClean="0"/>
              <a:t>① </a:t>
            </a:r>
            <a:r>
              <a:rPr lang="en-US" altLang="zh-CN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her interest or hobby? </a:t>
            </a:r>
            <a:endParaRPr lang="en-US" altLang="zh-CN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2" grpId="0" bldLvl="0" animBg="1"/>
      <p:bldP spid="13" grpId="0" bldLvl="0" animBg="1"/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-57785" y="-635"/>
            <a:ext cx="12249785" cy="583565"/>
          </a:xfrm>
          <a:prstGeom prst="rect">
            <a:avLst/>
          </a:prstGeom>
          <a:solidFill>
            <a:srgbClr val="B61C22"/>
          </a:solidFill>
          <a:ln>
            <a:solidFill>
              <a:srgbClr val="B7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Unit2 I’ll help to clean up the city parks. Writing </a:t>
            </a:r>
            <a:endParaRPr kumimoji="1" lang="en-US" altLang="zh-CN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1536353"/>
            <a:ext cx="1059053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to 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volunteer as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…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/I want to volunteer as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lang="en-US" altLang="zh-CN" sz="4000" dirty="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-38100" y="1072937"/>
            <a:ext cx="837819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volunteer job do you want to do?</a:t>
            </a:r>
            <a:endParaRPr lang="en-US" altLang="zh-CN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46863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b="1" dirty="0" smtClean="0">
                <a:latin typeface="Times New Roman" panose="02020603050405020304" pitchFamily="18" charset="0"/>
                <a:sym typeface="+mn-ea"/>
              </a:rPr>
              <a:t>Brainstorming</a:t>
            </a:r>
            <a:endParaRPr kumimoji="1" lang="en-US" altLang="zh-CN" sz="4400" b="1" dirty="0" smtClean="0"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606290" y="3737610"/>
            <a:ext cx="1847215" cy="1087120"/>
          </a:xfrm>
          <a:prstGeom prst="ellipse">
            <a:avLst/>
          </a:prstGeom>
          <a:solidFill>
            <a:srgbClr val="B71C22"/>
          </a:solidFill>
          <a:ln>
            <a:solidFill>
              <a:srgbClr val="B7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sz="4800" dirty="0">
                <a:latin typeface="Times New Roman" panose="02020603050405020304" pitchFamily="18" charset="0"/>
                <a:ea typeface="Source Han Sans CN Normal" panose="020B0400000000000000" pitchFamily="34" charset="-128"/>
                <a:cs typeface="Times New Roman" panose="02020603050405020304" pitchFamily="18" charset="0"/>
              </a:rPr>
              <a:t>jobs</a:t>
            </a:r>
            <a:endParaRPr kumimoji="1" lang="en-US" altLang="zh-CN" sz="4800" dirty="0">
              <a:latin typeface="Times New Roman" panose="02020603050405020304" pitchFamily="18" charset="0"/>
              <a:ea typeface="Source Han Sans CN Normal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8134" name="Picture 6" descr="C:\Users\Administrator\AppData\Roaming\Tencent\Users\295837348\QQ\WinTemp\RichOle\CIUX{`DM[M{N1)8ZKQS2S%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7155" y="2541905"/>
            <a:ext cx="1517650" cy="162179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2190115"/>
            <a:ext cx="1543685" cy="140779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3800" y="2185670"/>
            <a:ext cx="1454785" cy="145478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3440" y="3737610"/>
            <a:ext cx="1331595" cy="14097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29205" y="4318635"/>
            <a:ext cx="1625600" cy="137795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54500" y="5205095"/>
            <a:ext cx="1533525" cy="152781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9010" y="5205095"/>
            <a:ext cx="1596390" cy="14986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-57785" y="-635"/>
            <a:ext cx="12249785" cy="583565"/>
          </a:xfrm>
          <a:prstGeom prst="rect">
            <a:avLst/>
          </a:prstGeom>
          <a:solidFill>
            <a:srgbClr val="B61C22"/>
          </a:solidFill>
          <a:ln>
            <a:solidFill>
              <a:srgbClr val="B7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Unit2 I’ll help to clean up the city parks. Writing </a:t>
            </a:r>
            <a:endParaRPr kumimoji="1" lang="en-US" altLang="zh-CN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0655" y="1746885"/>
            <a:ext cx="1080643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 good at.../I’m interested in.../I’m strong in</a:t>
            </a:r>
            <a:r>
              <a:rPr lang="en-US" altLang="zh-CN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9961" y="1178094"/>
            <a:ext cx="70198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your interests and hobbies?</a:t>
            </a:r>
            <a:endParaRPr lang="en-US" altLang="zh-C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7800" y="46863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b="1" dirty="0" smtClean="0">
                <a:latin typeface="Times New Roman" panose="02020603050405020304" pitchFamily="18" charset="0"/>
                <a:sym typeface="+mn-ea"/>
              </a:rPr>
              <a:t>Brainstorming</a:t>
            </a:r>
            <a:endParaRPr kumimoji="1" lang="en-US" altLang="zh-CN" sz="4400" b="1" dirty="0" smtClean="0"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606290" y="3893820"/>
            <a:ext cx="3006725" cy="1087120"/>
          </a:xfrm>
          <a:prstGeom prst="ellipse">
            <a:avLst/>
          </a:prstGeom>
          <a:solidFill>
            <a:srgbClr val="B71C22"/>
          </a:solidFill>
          <a:ln>
            <a:solidFill>
              <a:srgbClr val="B7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sz="4800" dirty="0">
                <a:latin typeface="Times New Roman" panose="02020603050405020304" pitchFamily="18" charset="0"/>
                <a:ea typeface="Source Han Sans CN Normal" panose="020B0400000000000000" pitchFamily="34" charset="-128"/>
                <a:cs typeface="Times New Roman" panose="02020603050405020304" pitchFamily="18" charset="0"/>
              </a:rPr>
              <a:t>hobbies</a:t>
            </a:r>
            <a:endParaRPr kumimoji="1" lang="en-US" altLang="zh-CN" sz="4800" dirty="0">
              <a:latin typeface="Times New Roman" panose="02020603050405020304" pitchFamily="18" charset="0"/>
              <a:ea typeface="Source Han Sans CN Normal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2478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1330" y="2865120"/>
            <a:ext cx="1457960" cy="14605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4705" y="2277110"/>
            <a:ext cx="1334770" cy="147256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3495" y="2277110"/>
            <a:ext cx="1403350" cy="144907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62479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19720" y="2901950"/>
            <a:ext cx="1365250" cy="14097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62480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1330" y="4721225"/>
            <a:ext cx="1424940" cy="139509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62481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6290" y="5125085"/>
            <a:ext cx="1534795" cy="141351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62482" name="Picture 1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3495" y="5148580"/>
            <a:ext cx="1524635" cy="135953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62483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41640" y="4598035"/>
            <a:ext cx="1438910" cy="12827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3094990" y="-3094990"/>
            <a:ext cx="6858000" cy="1304798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-57785" y="-635"/>
            <a:ext cx="13105765" cy="583565"/>
          </a:xfrm>
          <a:prstGeom prst="rect">
            <a:avLst/>
          </a:prstGeom>
          <a:solidFill>
            <a:srgbClr val="B61C22"/>
          </a:solidFill>
          <a:ln>
            <a:solidFill>
              <a:srgbClr val="B7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Unit2 I’ll help to clean up the city parks. Writing </a:t>
            </a:r>
            <a:endParaRPr kumimoji="1" lang="en-US" altLang="zh-CN" sz="3600" b="1" dirty="0" smtClean="0">
              <a:solidFill>
                <a:schemeClr val="bg1"/>
              </a:solidFill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1408455"/>
            <a:ext cx="3159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 can help by …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963295"/>
            <a:ext cx="1389380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can these interests and hobbies help you to do the job?</a:t>
            </a:r>
            <a:endParaRPr lang="en-US" altLang="zh-C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46863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b="1" dirty="0" smtClean="0">
                <a:latin typeface="Times New Roman" panose="02020603050405020304" pitchFamily="18" charset="0"/>
                <a:sym typeface="+mn-ea"/>
              </a:rPr>
              <a:t>Brainstorming</a:t>
            </a:r>
            <a:endParaRPr kumimoji="1" lang="en-US" altLang="zh-CN" sz="4400" b="1" dirty="0" smtClean="0">
              <a:latin typeface="Times New Roman" panose="02020603050405020304" pitchFamily="18" charset="0"/>
              <a:ea typeface="Source Han Sans CN Normal" panose="020B0400000000000000" pitchFamily="34" charset="-128"/>
              <a:sym typeface="+mn-ea"/>
            </a:endParaRPr>
          </a:p>
        </p:txBody>
      </p:sp>
      <p:pic>
        <p:nvPicPr>
          <p:cNvPr id="2052" name="Picture 4" descr="C:\Users\Administrator\AppData\Roaming\Tencent\Users\295837348\QQ\WinTemp\RichOle\C4XUVP8($Z~VFD9~))B9PYJ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25" y="2985770"/>
            <a:ext cx="1950720" cy="148209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2" name="椭圆 11"/>
          <p:cNvSpPr/>
          <p:nvPr/>
        </p:nvSpPr>
        <p:spPr>
          <a:xfrm>
            <a:off x="4606290" y="3737610"/>
            <a:ext cx="1847215" cy="1087120"/>
          </a:xfrm>
          <a:prstGeom prst="ellipse">
            <a:avLst/>
          </a:prstGeom>
          <a:solidFill>
            <a:srgbClr val="B71C22"/>
          </a:solidFill>
          <a:ln>
            <a:solidFill>
              <a:srgbClr val="B7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sz="4800" dirty="0">
                <a:latin typeface="Times New Roman" panose="02020603050405020304" pitchFamily="18" charset="0"/>
                <a:ea typeface="Source Han Sans CN Normal" panose="020B0400000000000000" pitchFamily="34" charset="-128"/>
                <a:cs typeface="Times New Roman" panose="02020603050405020304" pitchFamily="18" charset="0"/>
              </a:rPr>
              <a:t>how</a:t>
            </a:r>
            <a:endParaRPr kumimoji="1" lang="en-US" altLang="zh-CN" sz="4800" dirty="0">
              <a:latin typeface="Times New Roman" panose="02020603050405020304" pitchFamily="18" charset="0"/>
              <a:ea typeface="Source Han Sans CN Normal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4514" name="Picture 2" descr="C:\Users\Administrator\AppData\Roaming\Tencent\Users\295837348\QQ\WinTemp\RichOle\N1TMW$EJ6GZ`7YC4@$219GJ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6290" y="2052955"/>
            <a:ext cx="2137410" cy="162687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4840" y="2985770"/>
            <a:ext cx="2092325" cy="169227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4175" y="4982210"/>
            <a:ext cx="2143125" cy="140906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4695" y="5020310"/>
            <a:ext cx="2264410" cy="147891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sp>
        <p:nvSpPr>
          <p:cNvPr id="4" name="TextBox 11"/>
          <p:cNvSpPr txBox="1"/>
          <p:nvPr/>
        </p:nvSpPr>
        <p:spPr>
          <a:xfrm>
            <a:off x="827405" y="2571115"/>
            <a:ext cx="4017010" cy="42354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read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newspaper to the old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07887" y="1691913"/>
            <a:ext cx="3528392" cy="4247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play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chess with the old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43928" y="2571388"/>
            <a:ext cx="2880320" cy="4247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teach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English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8435" y="4678030"/>
            <a:ext cx="4680520" cy="4247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help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kids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with their homework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73871" y="4678030"/>
            <a:ext cx="4067944" cy="4247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sing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and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dance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the old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4" grpId="0"/>
      <p:bldP spid="4" grpId="1"/>
      <p:bldP spid="13" grpId="0"/>
      <p:bldP spid="14" grpId="0"/>
      <p:bldP spid="17" grpId="0"/>
      <p:bldP spid="15" grpId="0"/>
      <p:bldP spid="13" grpId="1"/>
      <p:bldP spid="14" grpId="1"/>
      <p:bldP spid="17" grpId="1"/>
      <p:bldP spid="15" grpId="1"/>
    </p:bldLst>
  </p:timing>
</p:sld>
</file>

<file path=ppt/tags/tag1.xml><?xml version="1.0" encoding="utf-8"?>
<p:tagLst xmlns:p="http://schemas.openxmlformats.org/presentationml/2006/main">
  <p:tag name="TABLE_ENDDRAG_ORIGIN_RECT" val="829*342"/>
  <p:tag name="TABLE_ENDDRAG_RECT" val="58*126*829*342"/>
</p:tagLst>
</file>

<file path=ppt/tags/tag2.xml><?xml version="1.0" encoding="utf-8"?>
<p:tagLst xmlns:p="http://schemas.openxmlformats.org/presentationml/2006/main">
  <p:tag name="ISPRING_PRESENTATION_TITLE" val="1"/>
  <p:tag name="commondata" val="eyJoZGlkIjoiNDI0NjMxMGE5YTg3YTYxOTc1NjRiMDBlNDVjYzI5NDIifQ=="/>
  <p:tag name="resource_record_key" val="{&quot;13&quot;:[19971662]}"/>
</p:tagLst>
</file>

<file path=ppt/theme/theme1.xml><?xml version="1.0" encoding="utf-8"?>
<a:theme xmlns:a="http://schemas.openxmlformats.org/drawingml/2006/main" name="Office 主题​​">
  <a:themeElements>
    <a:clrScheme name="自定义 37">
      <a:dk1>
        <a:srgbClr val="000000"/>
      </a:dk1>
      <a:lt1>
        <a:srgbClr val="FFFFFF"/>
      </a:lt1>
      <a:dk2>
        <a:srgbClr val="244B9B"/>
      </a:dk2>
      <a:lt2>
        <a:srgbClr val="FFFFFF"/>
      </a:lt2>
      <a:accent1>
        <a:srgbClr val="244B9B"/>
      </a:accent1>
      <a:accent2>
        <a:srgbClr val="1F4595"/>
      </a:accent2>
      <a:accent3>
        <a:srgbClr val="F61376"/>
      </a:accent3>
      <a:accent4>
        <a:srgbClr val="0070BB"/>
      </a:accent4>
      <a:accent5>
        <a:srgbClr val="6E8FD4"/>
      </a:accent5>
      <a:accent6>
        <a:srgbClr val="FF4325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 dirty="0">
            <a:latin typeface="Source Han Sans CN Normal" panose="020B0400000000000000" pitchFamily="34" charset="-128"/>
            <a:ea typeface="Source Han Sans CN Normal" panose="020B0400000000000000" pitchFamily="34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algn="l">
          <a:defRPr kumimoji="1" dirty="0">
            <a:latin typeface="Source Han Sans CN Normal" panose="020B0400000000000000" pitchFamily="34" charset="-128"/>
            <a:ea typeface="Source Han Sans CN Normal" panose="020B0400000000000000" pitchFamily="34" charset="-128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7">
      <a:dk1>
        <a:srgbClr val="000000"/>
      </a:dk1>
      <a:lt1>
        <a:srgbClr val="FFFFFF"/>
      </a:lt1>
      <a:dk2>
        <a:srgbClr val="244B9B"/>
      </a:dk2>
      <a:lt2>
        <a:srgbClr val="FFFFFF"/>
      </a:lt2>
      <a:accent1>
        <a:srgbClr val="244B9B"/>
      </a:accent1>
      <a:accent2>
        <a:srgbClr val="1F4595"/>
      </a:accent2>
      <a:accent3>
        <a:srgbClr val="F61376"/>
      </a:accent3>
      <a:accent4>
        <a:srgbClr val="0070BB"/>
      </a:accent4>
      <a:accent5>
        <a:srgbClr val="6E8FD4"/>
      </a:accent5>
      <a:accent6>
        <a:srgbClr val="FF4325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 dirty="0">
            <a:latin typeface="Source Han Sans CN Normal" panose="020B0400000000000000" pitchFamily="34" charset="-128"/>
            <a:ea typeface="Source Han Sans CN Normal" panose="020B0400000000000000" pitchFamily="34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algn="l">
          <a:defRPr kumimoji="1" dirty="0">
            <a:latin typeface="Source Han Sans CN Normal" panose="020B0400000000000000" pitchFamily="34" charset="-128"/>
            <a:ea typeface="Source Han Sans CN Normal" panose="020B0400000000000000" pitchFamily="34" charset="-128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4996</Words>
  <Application>WPS 演示</Application>
  <PresentationFormat>宽屏</PresentationFormat>
  <Paragraphs>271</Paragraphs>
  <Slides>19</Slides>
  <Notes>24</Notes>
  <HiddenSlides>0</HiddenSlides>
  <MMClips>2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53" baseType="lpstr">
      <vt:lpstr>Arial</vt:lpstr>
      <vt:lpstr>宋体</vt:lpstr>
      <vt:lpstr>Wingdings</vt:lpstr>
      <vt:lpstr>Source Han Sans CN Normal</vt:lpstr>
      <vt:lpstr>MS UI Gothic</vt:lpstr>
      <vt:lpstr>Times New Roman</vt:lpstr>
      <vt:lpstr>微软雅黑</vt:lpstr>
      <vt:lpstr>楷体_GB2312</vt:lpstr>
      <vt:lpstr>Gabriola</vt:lpstr>
      <vt:lpstr>Vijaya</vt:lpstr>
      <vt:lpstr>Arial Unicode MS</vt:lpstr>
      <vt:lpstr>等线</vt:lpstr>
      <vt:lpstr>仿宋_GB2312</vt:lpstr>
      <vt:lpstr>Times New Roman</vt:lpstr>
      <vt:lpstr>Tahoma</vt:lpstr>
      <vt:lpstr>字魂35号-经典雅黑</vt:lpstr>
      <vt:lpstr>黑体</vt:lpstr>
      <vt:lpstr>思源黑体 CN Normal</vt:lpstr>
      <vt:lpstr>Source Han Sans CN Heavy</vt:lpstr>
      <vt:lpstr>Arial</vt:lpstr>
      <vt:lpstr>Calibri</vt:lpstr>
      <vt:lpstr>Gill Sans</vt:lpstr>
      <vt:lpstr>Open Sans</vt:lpstr>
      <vt:lpstr>Lato Regular</vt:lpstr>
      <vt:lpstr>Gill Sans</vt:lpstr>
      <vt:lpstr>Clear Sans</vt:lpstr>
      <vt:lpstr>等线 Light</vt:lpstr>
      <vt:lpstr>新宋体</vt:lpstr>
      <vt:lpstr>Gill Sans MT</vt:lpstr>
      <vt:lpstr>Segoe Print</vt:lpstr>
      <vt:lpstr>DejaVu Math TeX Gyre</vt:lpstr>
      <vt:lpstr>仿宋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/>
  <cp:category>www.99ppt.com</cp:category>
  <cp:lastModifiedBy>棉棉</cp:lastModifiedBy>
  <cp:revision>19</cp:revision>
  <dcterms:created xsi:type="dcterms:W3CDTF">2019-04-17T03:39:00Z</dcterms:created>
  <dcterms:modified xsi:type="dcterms:W3CDTF">2024-06-18T09:21:18Z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EDB10436A64B454FADA9DA34E779739D_12</vt:lpwstr>
  </property>
  <property fmtid="{D5CDD505-2E9C-101B-9397-08002B2CF9AE}" pid="3" name="KSOProductBuildVer">
    <vt:lpwstr>2052-12.1.0.16929</vt:lpwstr>
  </property>
</Properties>
</file>