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5"/>
    <p:sldId id="268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52.png"/><Relationship Id="rId7" Type="http://schemas.openxmlformats.org/officeDocument/2006/relationships/image" Target="../media/image47.png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10.xml"/><Relationship Id="rId15" Type="http://schemas.openxmlformats.org/officeDocument/2006/relationships/tags" Target="../tags/tag6.xml"/><Relationship Id="rId14" Type="http://schemas.openxmlformats.org/officeDocument/2006/relationships/tags" Target="../tags/tag5.xml"/><Relationship Id="rId13" Type="http://schemas.openxmlformats.org/officeDocument/2006/relationships/image" Target="../media/image53.png"/><Relationship Id="rId12" Type="http://schemas.openxmlformats.org/officeDocument/2006/relationships/tags" Target="../tags/tag4.xml"/><Relationship Id="rId11" Type="http://schemas.openxmlformats.org/officeDocument/2006/relationships/tags" Target="../tags/tag3.xml"/><Relationship Id="rId10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47.png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1.xml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64.png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5.png"/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9.png"/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5.png"/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1EE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68991"/>
            <a:ext cx="12192000" cy="4089009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3797" b="77880"/>
          <a:stretch>
            <a:fillRect/>
          </a:stretch>
        </p:blipFill>
        <p:spPr>
          <a:xfrm>
            <a:off x="0" y="5341566"/>
            <a:ext cx="4434976" cy="1516434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88" y="78869"/>
            <a:ext cx="1232914" cy="1232914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l="31000" b="37050"/>
          <a:stretch>
            <a:fillRect/>
          </a:stretch>
        </p:blipFill>
        <p:spPr>
          <a:xfrm rot="10800000">
            <a:off x="8905265" y="0"/>
            <a:ext cx="3286735" cy="2997199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l="22400" t="58652"/>
          <a:stretch>
            <a:fillRect/>
          </a:stretch>
        </p:blipFill>
        <p:spPr>
          <a:xfrm>
            <a:off x="-1" y="0"/>
            <a:ext cx="3695295" cy="2058987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r="69971" b="50000"/>
          <a:stretch>
            <a:fillRect/>
          </a:stretch>
        </p:blipFill>
        <p:spPr>
          <a:xfrm>
            <a:off x="10181079" y="3429000"/>
            <a:ext cx="2010921" cy="3429000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46" y="3429000"/>
            <a:ext cx="2558518" cy="2619643"/>
          </a:xfrm>
          <a:prstGeom prst="rect">
            <a:avLst/>
          </a:prstGeom>
        </p:spPr>
      </p:pic>
      <p:pic>
        <p:nvPicPr>
          <p:cNvPr id="9" name="图片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3664" y="3975099"/>
            <a:ext cx="285750" cy="1905000"/>
          </a:xfrm>
          <a:prstGeom prst="rect">
            <a:avLst/>
          </a:prstGeom>
        </p:spPr>
      </p:pic>
      <p:pic>
        <p:nvPicPr>
          <p:cNvPr id="10" name="图片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432" y="5135642"/>
            <a:ext cx="1279259" cy="1309822"/>
          </a:xfrm>
          <a:prstGeom prst="rect">
            <a:avLst/>
          </a:prstGeom>
        </p:spPr>
      </p:pic>
      <p:sp>
        <p:nvSpPr>
          <p:cNvPr id="11" name="形状1"/>
          <p:cNvSpPr txBox="1"/>
          <p:nvPr/>
        </p:nvSpPr>
        <p:spPr>
          <a:xfrm>
            <a:off x="2545405" y="1390651"/>
            <a:ext cx="7101191" cy="4076698"/>
          </a:xfrm>
          <a:prstGeom prst="rect">
            <a:avLst/>
          </a:prstGeom>
          <a:solidFill>
            <a:srgbClr val="FFFCF2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2" name="组合1"/>
          <p:cNvGrpSpPr/>
          <p:nvPr/>
        </p:nvGrpSpPr>
        <p:grpSpPr>
          <a:xfrm>
            <a:off x="1001497" y="940622"/>
            <a:ext cx="8955405" cy="4801870"/>
            <a:chOff x="0" y="0"/>
            <a:chExt cx="8955405" cy="4801870"/>
          </a:xfrm>
        </p:grpSpPr>
        <p:sp>
          <p:nvSpPr>
            <p:cNvPr id="13" name="形状2"/>
            <p:cNvSpPr txBox="1"/>
            <p:nvPr/>
          </p:nvSpPr>
          <p:spPr>
            <a:xfrm>
              <a:off x="30480" y="0"/>
              <a:ext cx="8924925" cy="480187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1"/>
            <p:cNvSpPr txBox="1"/>
            <p:nvPr/>
          </p:nvSpPr>
          <p:spPr>
            <a:xfrm>
              <a:off x="0" y="211455"/>
              <a:ext cx="8911590" cy="191160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12000"/>
                </a:lnSpc>
              </a:pPr>
              <a:r>
                <a:rPr lang="zh-CN" altLang="en-US" sz="10000" b="1" i="0" dirty="0">
                  <a:ln w="7144">
                    <a:solidFill>
                      <a:srgbClr val="EAEAEA">
                        <a:alpha val="100000"/>
                      </a:srgbClr>
                    </a:solidFill>
                  </a:ln>
                  <a:solidFill>
                    <a:srgbClr val="A603AB">
                      <a:alpha val="100000"/>
                    </a:srgbClr>
                  </a:solidFill>
                  <a:effectLst/>
                  <a:latin typeface="Times New Roman" panose="02020603050405020304"/>
                  <a:ea typeface="Times New Roman" panose="02020603050405020304"/>
                </a:rPr>
                <a:t>Unit 6</a:t>
              </a:r>
              <a:endParaRPr lang="zh-CN" altLang="en-US" sz="10000" b="1" i="0" dirty="0">
                <a:ln w="7144">
                  <a:solidFill>
                    <a:srgbClr val="EAEAEA">
                      <a:alpha val="100000"/>
                    </a:srgbClr>
                  </a:solidFill>
                </a:ln>
                <a:solidFill>
                  <a:srgbClr val="A603AB">
                    <a:alpha val="100000"/>
                  </a:srgbClr>
                </a:solidFill>
                <a:effectLst/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15" name="文本2"/>
            <p:cNvSpPr txBox="1"/>
            <p:nvPr/>
          </p:nvSpPr>
          <p:spPr>
            <a:xfrm>
              <a:off x="2594533" y="1685478"/>
              <a:ext cx="3981402" cy="111568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5700"/>
                </a:lnSpc>
              </a:pPr>
              <a:r>
                <a:rPr lang="zh-CN" altLang="en-US" sz="4800" b="1" i="0" dirty="0">
                  <a:ln w="7144">
                    <a:solidFill>
                      <a:srgbClr val="CC00FF">
                        <a:alpha val="100000"/>
                      </a:srgbClr>
                    </a:solidFill>
                  </a:ln>
                  <a:solidFill>
                    <a:srgbClr val="A603AB">
                      <a:alpha val="100000"/>
                    </a:srgbClr>
                  </a:solidFill>
                  <a:effectLst/>
                  <a:latin typeface="Times New Roman" panose="02020603050405020304"/>
                  <a:ea typeface="Times New Roman" panose="02020603050405020304"/>
                </a:rPr>
                <a:t>Writing</a:t>
              </a:r>
              <a:endParaRPr lang="zh-CN" altLang="en-US" sz="4800" b="1" i="0" dirty="0">
                <a:ln w="7144">
                  <a:solidFill>
                    <a:srgbClr val="CC00FF">
                      <a:alpha val="100000"/>
                    </a:srgbClr>
                  </a:solidFill>
                </a:ln>
                <a:solidFill>
                  <a:srgbClr val="A603AB">
                    <a:alpha val="100000"/>
                  </a:srgbClr>
                </a:solidFill>
                <a:effectLst/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16" name="文本3"/>
            <p:cNvSpPr txBox="1"/>
            <p:nvPr/>
          </p:nvSpPr>
          <p:spPr>
            <a:xfrm>
              <a:off x="2755715" y="2836345"/>
              <a:ext cx="3657981" cy="90674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36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Candidate No.17</a:t>
              </a:r>
              <a:endPara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pic>
        <p:nvPicPr>
          <p:cNvPr id="17" name="图片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383" y="345529"/>
            <a:ext cx="4731620" cy="5397103"/>
          </a:xfrm>
          <a:prstGeom prst="rect">
            <a:avLst/>
          </a:prstGeom>
        </p:spPr>
      </p:pic>
      <p:pic>
        <p:nvPicPr>
          <p:cNvPr id="18" name="图片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2104" y="345310"/>
            <a:ext cx="4732134" cy="5397103"/>
          </a:xfrm>
          <a:prstGeom prst="rect">
            <a:avLst/>
          </a:prstGeom>
        </p:spPr>
      </p:pic>
      <p:pic>
        <p:nvPicPr>
          <p:cNvPr id="19" name="图片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800" y="345167"/>
            <a:ext cx="11266180" cy="5356517"/>
          </a:xfrm>
          <a:prstGeom prst="rect">
            <a:avLst/>
          </a:prstGeom>
        </p:spPr>
      </p:pic>
      <p:grpSp>
        <p:nvGrpSpPr>
          <p:cNvPr id="20" name="组合2"/>
          <p:cNvGrpSpPr/>
          <p:nvPr/>
        </p:nvGrpSpPr>
        <p:grpSpPr>
          <a:xfrm>
            <a:off x="228692" y="355260"/>
            <a:ext cx="11350812" cy="5388016"/>
            <a:chOff x="1325880" y="-746760"/>
            <a:chExt cx="11350812" cy="5388016"/>
          </a:xfrm>
        </p:grpSpPr>
        <p:sp>
          <p:nvSpPr>
            <p:cNvPr id="21" name="形状3"/>
            <p:cNvSpPr txBox="1"/>
            <p:nvPr/>
          </p:nvSpPr>
          <p:spPr>
            <a:xfrm>
              <a:off x="1325880" y="-746760"/>
              <a:ext cx="11350289" cy="538801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文本4"/>
            <p:cNvSpPr txBox="1"/>
            <p:nvPr/>
          </p:nvSpPr>
          <p:spPr>
            <a:xfrm>
              <a:off x="4681264" y="-467078"/>
              <a:ext cx="4953364" cy="97974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900"/>
                </a:lnSpc>
              </a:pPr>
              <a:r>
                <a:rPr lang="zh-CN" altLang="en-US" sz="4100" b="1" i="0" dirty="0">
                  <a:solidFill>
                    <a:srgbClr val="FF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Learning Objectives</a:t>
              </a:r>
              <a:endParaRPr lang="zh-CN" altLang="en-US" sz="41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23" name="文本5"/>
            <p:cNvSpPr txBox="1"/>
            <p:nvPr/>
          </p:nvSpPr>
          <p:spPr>
            <a:xfrm>
              <a:off x="1471349" y="411890"/>
              <a:ext cx="11205343" cy="404771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36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By the end of the class, we</a:t>
              </a:r>
              <a:r>
                <a:rPr lang="en-US" altLang="zh-CN" sz="36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’ </a:t>
              </a:r>
              <a:r>
                <a:rPr lang="zh-CN" altLang="en-US" sz="36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ll be able to:</a:t>
              </a:r>
              <a:endPara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1. retell the story of Hansel and Gretel using the simple past</a:t>
              </a:r>
              <a:endPara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    tense;</a:t>
              </a:r>
              <a:endPara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2. figure out the key elements in writing a story summary        and create a continuous story through group work;</a:t>
              </a:r>
              <a:endPara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3. independently write an ending for the story employing</a:t>
              </a:r>
              <a:endPara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    proper individual imagination.</a:t>
              </a:r>
              <a:endPara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bldLvl="0" animBg="1"/>
      <p:bldP spid="2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D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68991"/>
            <a:ext cx="12192000" cy="4089009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r="21794" b="69440"/>
          <a:stretch>
            <a:fillRect/>
          </a:stretch>
        </p:blipFill>
        <p:spPr>
          <a:xfrm>
            <a:off x="6954384" y="4762500"/>
            <a:ext cx="5237616" cy="2095500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889" y="340282"/>
            <a:ext cx="285750" cy="1905000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10828337" y="4130675"/>
            <a:ext cx="1363662" cy="2727324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040" y="348628"/>
            <a:ext cx="1372944" cy="1372944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l="32814" t="45200"/>
          <a:stretch>
            <a:fillRect/>
          </a:stretch>
        </p:blipFill>
        <p:spPr>
          <a:xfrm>
            <a:off x="0" y="0"/>
            <a:ext cx="3275006" cy="2735716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0750" y="495300"/>
            <a:ext cx="1562862" cy="1600200"/>
          </a:xfrm>
          <a:prstGeom prst="rect">
            <a:avLst/>
          </a:prstGeom>
        </p:spPr>
      </p:pic>
      <p:grpSp>
        <p:nvGrpSpPr>
          <p:cNvPr id="9" name="组合1"/>
          <p:cNvGrpSpPr/>
          <p:nvPr/>
        </p:nvGrpSpPr>
        <p:grpSpPr>
          <a:xfrm>
            <a:off x="-6677" y="-36166"/>
            <a:ext cx="12381865" cy="809572"/>
            <a:chOff x="0" y="0"/>
            <a:chExt cx="12381865" cy="809572"/>
          </a:xfrm>
        </p:grpSpPr>
        <p:sp>
          <p:nvSpPr>
            <p:cNvPr id="10" name="形状1"/>
            <p:cNvSpPr txBox="1"/>
            <p:nvPr/>
          </p:nvSpPr>
          <p:spPr>
            <a:xfrm>
              <a:off x="7620" y="35671"/>
              <a:ext cx="12191365" cy="559435"/>
            </a:xfrm>
            <a:prstGeom prst="rect">
              <a:avLst/>
            </a:prstGeom>
            <a:solidFill>
              <a:srgbClr val="FFC3D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0" y="0"/>
              <a:ext cx="12381865" cy="80957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F36DBD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O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bserving: Think and summarize what we learned.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2" name="图片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91" y="773411"/>
            <a:ext cx="11685394" cy="5767788"/>
          </a:xfrm>
          <a:prstGeom prst="rect">
            <a:avLst/>
          </a:prstGeom>
        </p:spPr>
      </p:pic>
      <p:sp>
        <p:nvSpPr>
          <p:cNvPr id="13" name="文本1"/>
          <p:cNvSpPr txBox="1"/>
          <p:nvPr>
            <p:custDataLst>
              <p:tags r:id="rId9"/>
            </p:custDataLst>
          </p:nvPr>
        </p:nvSpPr>
        <p:spPr>
          <a:xfrm>
            <a:off x="229914" y="1586170"/>
            <a:ext cx="6438900" cy="170929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  I can retell a story by using the simple past tense.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我能用一般过去时，复述故事的梗概。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</a:p>
        </p:txBody>
      </p:sp>
      <p:sp>
        <p:nvSpPr>
          <p:cNvPr id="14" name="文本2"/>
          <p:cNvSpPr txBox="1"/>
          <p:nvPr>
            <p:custDataLst>
              <p:tags r:id="rId10"/>
            </p:custDataLst>
          </p:nvPr>
        </p:nvSpPr>
        <p:spPr>
          <a:xfrm>
            <a:off x="230229" y="3437134"/>
            <a:ext cx="6981825" cy="170929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 I can figure out the key elements in writing a story summary. 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我能提炼写故事需要的关键要素。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</a:p>
        </p:txBody>
      </p:sp>
      <p:sp>
        <p:nvSpPr>
          <p:cNvPr id="15" name="文本3"/>
          <p:cNvSpPr txBox="1"/>
          <p:nvPr>
            <p:custDataLst>
              <p:tags r:id="rId11"/>
            </p:custDataLst>
          </p:nvPr>
        </p:nvSpPr>
        <p:spPr>
          <a:xfrm>
            <a:off x="191900" y="5146281"/>
            <a:ext cx="6515100" cy="132959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3. I can independently write an ending for the 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story employing proper individual imagination.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我能发挥想象，独立为故事续写一个结局。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6" name="图片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85524" y="1977904"/>
            <a:ext cx="717452" cy="677875"/>
          </a:xfrm>
          <a:prstGeom prst="rect">
            <a:avLst/>
          </a:prstGeom>
        </p:spPr>
      </p:pic>
      <p:pic>
        <p:nvPicPr>
          <p:cNvPr id="17" name="图片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4906" y="1978009"/>
            <a:ext cx="717452" cy="677875"/>
          </a:xfrm>
          <a:prstGeom prst="rect">
            <a:avLst/>
          </a:prstGeom>
        </p:spPr>
      </p:pic>
      <p:pic>
        <p:nvPicPr>
          <p:cNvPr id="18" name="图片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6090" y="1977866"/>
            <a:ext cx="717452" cy="677875"/>
          </a:xfrm>
          <a:prstGeom prst="rect">
            <a:avLst/>
          </a:prstGeom>
        </p:spPr>
      </p:pic>
      <p:pic>
        <p:nvPicPr>
          <p:cNvPr id="19" name="图片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85628" y="3648161"/>
            <a:ext cx="717452" cy="677875"/>
          </a:xfrm>
          <a:prstGeom prst="rect">
            <a:avLst/>
          </a:prstGeom>
        </p:spPr>
      </p:pic>
      <p:pic>
        <p:nvPicPr>
          <p:cNvPr id="20" name="图片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5011" y="3648266"/>
            <a:ext cx="717452" cy="677875"/>
          </a:xfrm>
          <a:prstGeom prst="rect">
            <a:avLst/>
          </a:prstGeom>
        </p:spPr>
      </p:pic>
      <p:pic>
        <p:nvPicPr>
          <p:cNvPr id="21" name="图片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6195" y="3648123"/>
            <a:ext cx="717452" cy="677875"/>
          </a:xfrm>
          <a:prstGeom prst="rect">
            <a:avLst/>
          </a:prstGeom>
        </p:spPr>
      </p:pic>
      <p:pic>
        <p:nvPicPr>
          <p:cNvPr id="22" name="图片1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085476" y="5370262"/>
            <a:ext cx="717452" cy="677875"/>
          </a:xfrm>
          <a:prstGeom prst="rect">
            <a:avLst/>
          </a:prstGeom>
        </p:spPr>
      </p:pic>
      <p:pic>
        <p:nvPicPr>
          <p:cNvPr id="23" name="图片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4858" y="5370366"/>
            <a:ext cx="717452" cy="677875"/>
          </a:xfrm>
          <a:prstGeom prst="rect">
            <a:avLst/>
          </a:prstGeom>
        </p:spPr>
      </p:pic>
      <p:pic>
        <p:nvPicPr>
          <p:cNvPr id="24" name="图片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6043" y="5370224"/>
            <a:ext cx="717452" cy="67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d"/>
      </p:transition>
    </mc:Choice>
    <mc:Fallback>
      <p:transition spd="slow">
        <p:push dir="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D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68991"/>
            <a:ext cx="12192000" cy="4089009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r="21794" b="69440"/>
          <a:stretch>
            <a:fillRect/>
          </a:stretch>
        </p:blipFill>
        <p:spPr>
          <a:xfrm>
            <a:off x="6954384" y="4762500"/>
            <a:ext cx="5237616" cy="2095500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889" y="340282"/>
            <a:ext cx="285750" cy="1905000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10828337" y="4130675"/>
            <a:ext cx="1363662" cy="2727324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040" y="348628"/>
            <a:ext cx="1372944" cy="1372944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l="32814" t="45200"/>
          <a:stretch>
            <a:fillRect/>
          </a:stretch>
        </p:blipFill>
        <p:spPr>
          <a:xfrm>
            <a:off x="0" y="0"/>
            <a:ext cx="3275006" cy="2735716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0750" y="495300"/>
            <a:ext cx="1562862" cy="1600200"/>
          </a:xfrm>
          <a:prstGeom prst="rect">
            <a:avLst/>
          </a:prstGeom>
        </p:spPr>
      </p:pic>
      <p:pic>
        <p:nvPicPr>
          <p:cNvPr id="9" name="图片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35" y="103505"/>
            <a:ext cx="11936095" cy="6650990"/>
          </a:xfrm>
          <a:prstGeom prst="rect">
            <a:avLst/>
          </a:prstGeom>
        </p:spPr>
      </p:pic>
      <p:pic>
        <p:nvPicPr>
          <p:cNvPr id="10" name="图片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7172" y="3272885"/>
            <a:ext cx="7982883" cy="4830289"/>
          </a:xfrm>
          <a:prstGeom prst="rect">
            <a:avLst/>
          </a:prstGeom>
        </p:spPr>
      </p:pic>
      <p:pic>
        <p:nvPicPr>
          <p:cNvPr id="11" name="图片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6465" y="3933482"/>
            <a:ext cx="6789391" cy="5051889"/>
          </a:xfrm>
          <a:prstGeom prst="rect">
            <a:avLst/>
          </a:prstGeom>
        </p:spPr>
      </p:pic>
      <p:pic>
        <p:nvPicPr>
          <p:cNvPr id="12" name="图片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6681" y="2650760"/>
            <a:ext cx="8829717" cy="4520508"/>
          </a:xfrm>
          <a:prstGeom prst="rect">
            <a:avLst/>
          </a:prstGeom>
        </p:spPr>
      </p:pic>
      <p:pic>
        <p:nvPicPr>
          <p:cNvPr id="13" name="图片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740" y="1350769"/>
            <a:ext cx="11851986" cy="3604127"/>
          </a:xfrm>
          <a:prstGeom prst="rect">
            <a:avLst/>
          </a:prstGeom>
        </p:spPr>
      </p:pic>
      <p:pic>
        <p:nvPicPr>
          <p:cNvPr id="14" name="图片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8092" y="2010118"/>
            <a:ext cx="10325691" cy="4454100"/>
          </a:xfrm>
          <a:prstGeom prst="rect">
            <a:avLst/>
          </a:prstGeom>
        </p:spPr>
      </p:pic>
      <p:pic>
        <p:nvPicPr>
          <p:cNvPr id="15" name="图片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9552" y="723128"/>
            <a:ext cx="12553967" cy="3863740"/>
          </a:xfrm>
          <a:prstGeom prst="rect">
            <a:avLst/>
          </a:prstGeom>
        </p:spPr>
      </p:pic>
      <p:pic>
        <p:nvPicPr>
          <p:cNvPr id="16" name="图片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7886" y="4586316"/>
            <a:ext cx="6605702" cy="5091884"/>
          </a:xfrm>
          <a:prstGeom prst="rect">
            <a:avLst/>
          </a:prstGeom>
        </p:spPr>
      </p:pic>
      <p:pic>
        <p:nvPicPr>
          <p:cNvPr id="17" name="图片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436755">
            <a:off x="8360778" y="4326226"/>
            <a:ext cx="4932778" cy="2336502"/>
          </a:xfrm>
          <a:prstGeom prst="rect">
            <a:avLst/>
          </a:prstGeom>
        </p:spPr>
      </p:pic>
      <p:pic>
        <p:nvPicPr>
          <p:cNvPr id="18" name="图片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518000">
            <a:off x="-780450" y="4495838"/>
            <a:ext cx="4912500" cy="2382888"/>
          </a:xfrm>
          <a:prstGeom prst="rect">
            <a:avLst/>
          </a:prstGeom>
        </p:spPr>
      </p:pic>
      <p:grpSp>
        <p:nvGrpSpPr>
          <p:cNvPr id="19" name="组合1"/>
          <p:cNvGrpSpPr/>
          <p:nvPr/>
        </p:nvGrpSpPr>
        <p:grpSpPr>
          <a:xfrm>
            <a:off x="-6677" y="-36166"/>
            <a:ext cx="12381865" cy="809572"/>
            <a:chOff x="0" y="0"/>
            <a:chExt cx="12381865" cy="809572"/>
          </a:xfrm>
        </p:grpSpPr>
        <p:sp>
          <p:nvSpPr>
            <p:cNvPr id="20" name="形状1"/>
            <p:cNvSpPr txBox="1"/>
            <p:nvPr/>
          </p:nvSpPr>
          <p:spPr>
            <a:xfrm>
              <a:off x="7620" y="35671"/>
              <a:ext cx="12191365" cy="559435"/>
            </a:xfrm>
            <a:prstGeom prst="rect">
              <a:avLst/>
            </a:prstGeom>
            <a:solidFill>
              <a:srgbClr val="FFC3D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文本1"/>
            <p:cNvSpPr txBox="1"/>
            <p:nvPr/>
          </p:nvSpPr>
          <p:spPr>
            <a:xfrm>
              <a:off x="0" y="0"/>
              <a:ext cx="12381865" cy="80957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F36DBD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O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bserving: Think and summarize what we learned.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2"/>
          <p:cNvGrpSpPr/>
          <p:nvPr/>
        </p:nvGrpSpPr>
        <p:grpSpPr>
          <a:xfrm>
            <a:off x="1006011" y="2395414"/>
            <a:ext cx="10592435" cy="1853565"/>
            <a:chOff x="0" y="541020"/>
            <a:chExt cx="10592435" cy="1853565"/>
          </a:xfrm>
        </p:grpSpPr>
        <p:sp>
          <p:nvSpPr>
            <p:cNvPr id="23" name="形状2"/>
            <p:cNvSpPr txBox="1"/>
            <p:nvPr/>
          </p:nvSpPr>
          <p:spPr>
            <a:xfrm>
              <a:off x="129941" y="822691"/>
              <a:ext cx="10079002" cy="765970"/>
            </a:xfrm>
            <a:prstGeom prst="rect">
              <a:avLst/>
            </a:pr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文本2"/>
            <p:cNvSpPr txBox="1"/>
            <p:nvPr/>
          </p:nvSpPr>
          <p:spPr>
            <a:xfrm>
              <a:off x="0" y="541020"/>
              <a:ext cx="10592435" cy="18535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</a:p>
            <a:p>
              <a:pPr marL="0" algn="ctr">
                <a:lnSpc>
                  <a:spcPts val="5700"/>
                </a:lnSpc>
              </a:pPr>
              <a:r>
                <a:rPr lang="zh-CN" altLang="en-US" sz="48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Baby steps can make a big difference.</a:t>
              </a:r>
              <a:endParaRPr lang="zh-CN" altLang="en-US" sz="48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0" grpId="0" animBg="1"/>
      <p:bldP spid="12" grpId="0" animBg="1"/>
      <p:bldP spid="14" grpId="0" animBg="1"/>
      <p:bldP spid="13" grpId="0" animBg="1"/>
      <p:bldP spid="15" grpId="0" animBg="1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86DC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0976" y="5094158"/>
            <a:ext cx="179936" cy="1199573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l="31250" b="37700"/>
          <a:stretch>
            <a:fillRect/>
          </a:stretch>
        </p:blipFill>
        <p:spPr>
          <a:xfrm>
            <a:off x="0" y="4990162"/>
            <a:ext cx="2062264" cy="1867838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062" y="502244"/>
            <a:ext cx="1191096" cy="1219552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t="62954" r="20599"/>
          <a:stretch>
            <a:fillRect/>
          </a:stretch>
        </p:blipFill>
        <p:spPr>
          <a:xfrm>
            <a:off x="9810751" y="0"/>
            <a:ext cx="2381250" cy="1162044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86" y="454875"/>
            <a:ext cx="812046" cy="812046"/>
          </a:xfrm>
          <a:prstGeom prst="rect">
            <a:avLst/>
          </a:prstGeom>
        </p:spPr>
      </p:pic>
      <p:sp>
        <p:nvSpPr>
          <p:cNvPr id="9" name="文本1"/>
          <p:cNvSpPr txBox="1"/>
          <p:nvPr/>
        </p:nvSpPr>
        <p:spPr>
          <a:xfrm>
            <a:off x="1793434" y="267833"/>
            <a:ext cx="10689590" cy="632362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5700"/>
              </a:lnSpc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 Compulsory (</a:t>
            </a: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必做</a:t>
            </a: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):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5700"/>
              </a:lnSpc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Polish your imaginative ending of the story.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5700"/>
              </a:lnSpc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润色修改你写的故事结局。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5700"/>
              </a:lnSpc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 Choose to do (</a:t>
            </a: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选做</a:t>
            </a: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):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5700"/>
              </a:lnSpc>
              <a:buFont typeface="Wingdings" panose="05000000000000000000"/>
              <a:buChar char="l"/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Rewrite the play </a:t>
            </a:r>
            <a:r>
              <a:rPr lang="zh-CN" altLang="en-US" sz="2800" b="1" i="1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Hansel and Gretel</a:t>
            </a: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using your imagination.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5700"/>
              </a:lnSpc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发挥你的想象力，改写《糖果屋》剧本。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5700"/>
              </a:lnSpc>
              <a:buFont typeface="Wingdings" panose="05000000000000000000"/>
              <a:buChar char="l"/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Choose another story and rewrite an imaginary ending for it.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5700"/>
              </a:lnSpc>
            </a:pPr>
            <a:r>
              <a:rPr lang="zh-CN" altLang="en-US" sz="2800" b="1" i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选择另外一个故事，给它改写一个充满想象力的结局吧。</a:t>
            </a:r>
            <a:endParaRPr lang="zh-CN" altLang="en-US" sz="2800" b="1" i="0" dirty="0">
              <a:solidFill>
                <a:srgbClr val="FFFF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2"/>
          <p:cNvSpPr txBox="1"/>
          <p:nvPr/>
        </p:nvSpPr>
        <p:spPr>
          <a:xfrm>
            <a:off x="1793624" y="-23051"/>
            <a:ext cx="8788400" cy="129921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5300"/>
              </a:lnSpc>
            </a:pP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Homework</a:t>
            </a:r>
            <a:endParaRPr lang="zh-CN" altLang="en-US" sz="4400" b="1" i="0" dirty="0">
              <a:solidFill>
                <a:srgbClr val="000000">
                  <a:alpha val="100000"/>
                </a:srgbClr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86DC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0976" y="5094158"/>
            <a:ext cx="179936" cy="1199573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l="31250" b="37700"/>
          <a:stretch>
            <a:fillRect/>
          </a:stretch>
        </p:blipFill>
        <p:spPr>
          <a:xfrm>
            <a:off x="0" y="4990162"/>
            <a:ext cx="2062264" cy="1867838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062" y="502244"/>
            <a:ext cx="1191096" cy="1219552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t="62954" r="20599"/>
          <a:stretch>
            <a:fillRect/>
          </a:stretch>
        </p:blipFill>
        <p:spPr>
          <a:xfrm>
            <a:off x="9810751" y="0"/>
            <a:ext cx="2381250" cy="1162044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86" y="454875"/>
            <a:ext cx="812046" cy="812046"/>
          </a:xfrm>
          <a:prstGeom prst="rect">
            <a:avLst/>
          </a:prstGeom>
        </p:spPr>
      </p:pic>
      <p:sp>
        <p:nvSpPr>
          <p:cNvPr id="9" name="形状1"/>
          <p:cNvSpPr txBox="1"/>
          <p:nvPr/>
        </p:nvSpPr>
        <p:spPr>
          <a:xfrm>
            <a:off x="828675" y="1161650"/>
            <a:ext cx="10758802" cy="496864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文本1"/>
          <p:cNvSpPr txBox="1"/>
          <p:nvPr/>
        </p:nvSpPr>
        <p:spPr>
          <a:xfrm>
            <a:off x="800643" y="1721882"/>
            <a:ext cx="10592438" cy="2394558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5700"/>
              </a:lnSpc>
            </a:pPr>
            <a:r>
              <a:rPr lang="zh-CN" altLang="en-US" sz="4800" b="0" i="0" dirty="0">
                <a:solidFill>
                  <a:srgbClr val="9E1465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 world of reality has its limits； </a:t>
            </a:r>
            <a:endParaRPr lang="zh-CN" altLang="en-US" sz="4800" b="0" i="0" dirty="0">
              <a:solidFill>
                <a:srgbClr val="9E1465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ctr">
              <a:lnSpc>
                <a:spcPts val="5700"/>
              </a:lnSpc>
            </a:pPr>
            <a:r>
              <a:rPr lang="zh-CN" altLang="en-US" sz="4800" b="0" i="0" dirty="0">
                <a:solidFill>
                  <a:srgbClr val="9E1465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 world of imagination is boundless.</a:t>
            </a:r>
            <a:endParaRPr lang="zh-CN" altLang="en-US" sz="4800" b="0" i="0" dirty="0">
              <a:solidFill>
                <a:srgbClr val="9E1465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r">
              <a:lnSpc>
                <a:spcPts val="5700"/>
              </a:lnSpc>
            </a:pPr>
            <a:r>
              <a:rPr lang="zh-CN" altLang="en-US" sz="4800" b="0" i="0" dirty="0">
                <a:solidFill>
                  <a:srgbClr val="9E1465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--Rousseau</a:t>
            </a:r>
            <a:endParaRPr lang="zh-CN" altLang="en-US" sz="4800" b="0" i="0" dirty="0">
              <a:solidFill>
                <a:srgbClr val="9E1465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文本2"/>
          <p:cNvSpPr txBox="1"/>
          <p:nvPr/>
        </p:nvSpPr>
        <p:spPr>
          <a:xfrm>
            <a:off x="1198483" y="4337361"/>
            <a:ext cx="10592438" cy="131399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700" b="0" i="0" dirty="0">
                <a:solidFill>
                  <a:srgbClr val="9E146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现实的世界是有限度的，想象的世界是无涯际的。</a:t>
            </a:r>
            <a:endParaRPr lang="zh-CN" altLang="en-US" sz="3700" b="0" i="0" dirty="0">
              <a:solidFill>
                <a:srgbClr val="9E1465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4400"/>
              </a:lnSpc>
            </a:pPr>
            <a:r>
              <a:rPr lang="zh-CN" altLang="en-US" sz="3700" b="0" i="0" dirty="0">
                <a:solidFill>
                  <a:srgbClr val="9E146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</a:t>
            </a:r>
            <a:r>
              <a:rPr lang="en-US" altLang="zh-CN" sz="3700" b="0" i="0" dirty="0">
                <a:solidFill>
                  <a:srgbClr val="9E146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3700" b="0" i="0" dirty="0">
                <a:solidFill>
                  <a:srgbClr val="9E146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卢梭</a:t>
            </a:r>
            <a:endParaRPr lang="zh-CN" altLang="en-US" sz="3700" b="0" i="0" dirty="0">
              <a:solidFill>
                <a:srgbClr val="9E1465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B56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756293" y="4370527"/>
            <a:ext cx="179936" cy="1199573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t="49600"/>
          <a:stretch>
            <a:fillRect/>
          </a:stretch>
        </p:blipFill>
        <p:spPr>
          <a:xfrm rot="10800000">
            <a:off x="9193065" y="5345833"/>
            <a:ext cx="2998935" cy="1512167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b="37050"/>
          <a:stretch>
            <a:fillRect/>
          </a:stretch>
        </p:blipFill>
        <p:spPr>
          <a:xfrm rot="10800000">
            <a:off x="0" y="0"/>
            <a:ext cx="2998935" cy="1887687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2469" y="675411"/>
            <a:ext cx="1395975" cy="1429326"/>
          </a:xfrm>
          <a:prstGeom prst="rect">
            <a:avLst/>
          </a:prstGeom>
        </p:spPr>
      </p:pic>
      <p:grpSp>
        <p:nvGrpSpPr>
          <p:cNvPr id="8" name="组合1"/>
          <p:cNvGrpSpPr/>
          <p:nvPr/>
        </p:nvGrpSpPr>
        <p:grpSpPr>
          <a:xfrm>
            <a:off x="-17780" y="-14545"/>
            <a:ext cx="12392660" cy="809572"/>
            <a:chOff x="0" y="0"/>
            <a:chExt cx="12392660" cy="809572"/>
          </a:xfrm>
        </p:grpSpPr>
        <p:sp>
          <p:nvSpPr>
            <p:cNvPr id="9" name="形状2"/>
            <p:cNvSpPr txBox="1"/>
            <p:nvPr/>
          </p:nvSpPr>
          <p:spPr>
            <a:xfrm>
              <a:off x="7620" y="14545"/>
              <a:ext cx="12202160" cy="607695"/>
            </a:xfrm>
            <a:prstGeom prst="rect">
              <a:avLst/>
            </a:prstGeom>
            <a:solidFill>
              <a:srgbClr val="ACD78E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15"/>
            <p:cNvSpPr txBox="1"/>
            <p:nvPr/>
          </p:nvSpPr>
          <p:spPr>
            <a:xfrm>
              <a:off x="0" y="0"/>
              <a:ext cx="12392660" cy="80957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1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2A8C51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esponding: Look and fill in the blanks on your “Green Card”.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形状1"/>
          <p:cNvSpPr txBox="1"/>
          <p:nvPr/>
        </p:nvSpPr>
        <p:spPr>
          <a:xfrm>
            <a:off x="125559" y="607695"/>
            <a:ext cx="11932285" cy="589026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3" name="文本1"/>
          <p:cNvSpPr txBox="1"/>
          <p:nvPr/>
        </p:nvSpPr>
        <p:spPr>
          <a:xfrm>
            <a:off x="1652905" y="509270"/>
            <a:ext cx="5010785" cy="14789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Scene 1: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They learned that their stepmother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_________ kill them.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4" name="文本2"/>
          <p:cNvSpPr txBox="1"/>
          <p:nvPr/>
        </p:nvSpPr>
        <p:spPr>
          <a:xfrm>
            <a:off x="1652905" y="1969770"/>
            <a:ext cx="4645025" cy="14376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Scene 2: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Their stepmother asked them to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________ in the forest.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5" name="文本3"/>
          <p:cNvSpPr txBox="1"/>
          <p:nvPr/>
        </p:nvSpPr>
        <p:spPr>
          <a:xfrm>
            <a:off x="1671320" y="3437255"/>
            <a:ext cx="4608195" cy="147701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Scene 3: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They _________ white stones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and they got home successfully.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6" name="文本4"/>
          <p:cNvSpPr txBox="1"/>
          <p:nvPr/>
        </p:nvSpPr>
        <p:spPr>
          <a:xfrm>
            <a:off x="1683385" y="4914265"/>
            <a:ext cx="4886325" cy="18129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Scene 4: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 stepmother asked them to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____________   again with their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father.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7" name="文本5"/>
          <p:cNvSpPr txBox="1"/>
          <p:nvPr/>
        </p:nvSpPr>
        <p:spPr>
          <a:xfrm>
            <a:off x="7954645" y="1906905"/>
            <a:ext cx="4211955" cy="14420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Scene 5: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They ___________stones so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they</a:t>
            </a: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dropped pieces of bread 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8" name="文本6"/>
          <p:cNvSpPr txBox="1"/>
          <p:nvPr/>
        </p:nvSpPr>
        <p:spPr>
          <a:xfrm>
            <a:off x="7950835" y="3406775"/>
            <a:ext cx="4241165" cy="14344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Scene 6: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They ___________ because</a:t>
            </a:r>
            <a:r>
              <a:rPr lang="en-US" altLang="zh-CN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the </a:t>
            </a: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bird</a:t>
            </a:r>
            <a:r>
              <a:rPr lang="en-US" altLang="zh-CN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</a:t>
            </a: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ate the pieces of bread.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9" name="文本7"/>
          <p:cNvSpPr txBox="1"/>
          <p:nvPr/>
        </p:nvSpPr>
        <p:spPr>
          <a:xfrm>
            <a:off x="8075295" y="5029835"/>
            <a:ext cx="3982720" cy="1384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Scene 7: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100"/>
              </a:lnSpc>
            </a:pPr>
            <a:r>
              <a:rPr lang="zh-CN" altLang="en-US" sz="26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They ________________ made of food.</a:t>
            </a:r>
            <a:endParaRPr lang="zh-CN" altLang="en-US" sz="26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0" name="文本8"/>
          <p:cNvSpPr txBox="1"/>
          <p:nvPr/>
        </p:nvSpPr>
        <p:spPr>
          <a:xfrm>
            <a:off x="1652905" y="1278255"/>
            <a:ext cx="1794510" cy="5251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planned to</a:t>
            </a:r>
            <a:endParaRPr lang="zh-CN" altLang="en-US" sz="26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1" name="文本9"/>
          <p:cNvSpPr txBox="1"/>
          <p:nvPr/>
        </p:nvSpPr>
        <p:spPr>
          <a:xfrm>
            <a:off x="1671320" y="2739390"/>
            <a:ext cx="1637665" cy="6692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get wood</a:t>
            </a:r>
            <a:endParaRPr lang="zh-CN" altLang="en-US" sz="26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2" name="文本10"/>
          <p:cNvSpPr txBox="1"/>
          <p:nvPr/>
        </p:nvSpPr>
        <p:spPr>
          <a:xfrm>
            <a:off x="2623090" y="3774281"/>
            <a:ext cx="1573784" cy="7606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dropped</a:t>
            </a:r>
            <a:endParaRPr lang="zh-CN" altLang="en-US" sz="26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3" name="文本11"/>
          <p:cNvSpPr txBox="1"/>
          <p:nvPr/>
        </p:nvSpPr>
        <p:spPr>
          <a:xfrm>
            <a:off x="1734712" y="5570439"/>
            <a:ext cx="2480659" cy="986415"/>
          </a:xfrm>
          <a:prstGeom prst="rect">
            <a:avLst/>
          </a:prstGeom>
          <a:noFill/>
        </p:spPr>
        <p:txBody>
          <a:bodyPr anchor="t"/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go to the forest/</a:t>
            </a:r>
            <a:endParaRPr lang="zh-CN" altLang="en-US" sz="24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get wood</a:t>
            </a:r>
            <a:endParaRPr lang="zh-CN" altLang="en-US" sz="24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4" name="文本12"/>
          <p:cNvSpPr txBox="1"/>
          <p:nvPr/>
        </p:nvSpPr>
        <p:spPr>
          <a:xfrm>
            <a:off x="8706272" y="2217217"/>
            <a:ext cx="2423322" cy="58845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had no more </a:t>
            </a:r>
            <a:endParaRPr lang="zh-CN" altLang="en-US" sz="26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5" name="文本13"/>
          <p:cNvSpPr txBox="1"/>
          <p:nvPr/>
        </p:nvSpPr>
        <p:spPr>
          <a:xfrm>
            <a:off x="8708390" y="3803650"/>
            <a:ext cx="2290445" cy="6464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were/got lost</a:t>
            </a:r>
            <a:endParaRPr lang="zh-CN" altLang="en-US" sz="26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6" name="文本14"/>
          <p:cNvSpPr txBox="1"/>
          <p:nvPr/>
        </p:nvSpPr>
        <p:spPr>
          <a:xfrm>
            <a:off x="9002395" y="5420995"/>
            <a:ext cx="2933700" cy="5886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saw/found a house</a:t>
            </a:r>
            <a:endParaRPr lang="zh-CN" altLang="en-US" sz="26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7" name="图片 46"/>
          <p:cNvPicPr/>
          <p:nvPr/>
        </p:nvPicPr>
        <p:blipFill>
          <a:blip r:embed="rId7"/>
          <a:stretch>
            <a:fillRect/>
          </a:stretch>
        </p:blipFill>
        <p:spPr>
          <a:xfrm>
            <a:off x="-106045" y="605790"/>
            <a:ext cx="1789200" cy="1263600"/>
          </a:xfrm>
          <a:prstGeom prst="rect">
            <a:avLst/>
          </a:prstGeom>
        </p:spPr>
      </p:pic>
      <p:pic>
        <p:nvPicPr>
          <p:cNvPr id="48" name="图片 47"/>
          <p:cNvPicPr/>
          <p:nvPr/>
        </p:nvPicPr>
        <p:blipFill>
          <a:blip r:embed="rId8"/>
          <a:stretch>
            <a:fillRect/>
          </a:stretch>
        </p:blipFill>
        <p:spPr>
          <a:xfrm>
            <a:off x="-70485" y="2080895"/>
            <a:ext cx="1789200" cy="1263600"/>
          </a:xfrm>
          <a:prstGeom prst="rect">
            <a:avLst/>
          </a:prstGeom>
        </p:spPr>
      </p:pic>
      <p:pic>
        <p:nvPicPr>
          <p:cNvPr id="49" name="图片 48"/>
          <p:cNvPicPr/>
          <p:nvPr/>
        </p:nvPicPr>
        <p:blipFill>
          <a:blip r:embed="rId9"/>
          <a:stretch>
            <a:fillRect/>
          </a:stretch>
        </p:blipFill>
        <p:spPr>
          <a:xfrm>
            <a:off x="-54610" y="3556000"/>
            <a:ext cx="1789200" cy="1263600"/>
          </a:xfrm>
          <a:prstGeom prst="rect">
            <a:avLst/>
          </a:prstGeom>
        </p:spPr>
      </p:pic>
      <p:pic>
        <p:nvPicPr>
          <p:cNvPr id="50" name="图片 49"/>
          <p:cNvPicPr/>
          <p:nvPr/>
        </p:nvPicPr>
        <p:blipFill>
          <a:blip r:embed="rId10"/>
          <a:stretch>
            <a:fillRect/>
          </a:stretch>
        </p:blipFill>
        <p:spPr>
          <a:xfrm>
            <a:off x="-70485" y="5061585"/>
            <a:ext cx="1789200" cy="1263600"/>
          </a:xfrm>
          <a:prstGeom prst="rect">
            <a:avLst/>
          </a:prstGeom>
        </p:spPr>
      </p:pic>
      <p:pic>
        <p:nvPicPr>
          <p:cNvPr id="51" name="图片 50"/>
          <p:cNvPicPr/>
          <p:nvPr/>
        </p:nvPicPr>
        <p:blipFill>
          <a:blip r:embed="rId11"/>
          <a:stretch>
            <a:fillRect/>
          </a:stretch>
        </p:blipFill>
        <p:spPr>
          <a:xfrm>
            <a:off x="6167120" y="2080845"/>
            <a:ext cx="1787525" cy="1263650"/>
          </a:xfrm>
          <a:prstGeom prst="rect">
            <a:avLst/>
          </a:prstGeom>
        </p:spPr>
      </p:pic>
      <p:pic>
        <p:nvPicPr>
          <p:cNvPr id="52" name="图片 51"/>
          <p:cNvPicPr/>
          <p:nvPr/>
        </p:nvPicPr>
        <p:blipFill>
          <a:blip r:embed="rId12"/>
          <a:stretch>
            <a:fillRect/>
          </a:stretch>
        </p:blipFill>
        <p:spPr>
          <a:xfrm>
            <a:off x="6161405" y="3573780"/>
            <a:ext cx="1789200" cy="1263600"/>
          </a:xfrm>
          <a:prstGeom prst="rect">
            <a:avLst/>
          </a:prstGeom>
        </p:spPr>
      </p:pic>
      <p:pic>
        <p:nvPicPr>
          <p:cNvPr id="53" name="图片 52"/>
          <p:cNvPicPr/>
          <p:nvPr/>
        </p:nvPicPr>
        <p:blipFill>
          <a:blip r:embed="rId13"/>
          <a:stretch>
            <a:fillRect/>
          </a:stretch>
        </p:blipFill>
        <p:spPr>
          <a:xfrm>
            <a:off x="6161405" y="5066665"/>
            <a:ext cx="1789200" cy="126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3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rcRect b="49550"/>
          <a:stretch>
            <a:fillRect/>
          </a:stretch>
        </p:blipFill>
        <p:spPr>
          <a:xfrm>
            <a:off x="9193066" y="5345693"/>
            <a:ext cx="2998935" cy="1512307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10692533" y="3859065"/>
            <a:ext cx="1499468" cy="2998935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b="49550"/>
          <a:stretch>
            <a:fillRect/>
          </a:stretch>
        </p:blipFill>
        <p:spPr>
          <a:xfrm rot="10800000">
            <a:off x="1" y="0"/>
            <a:ext cx="2998935" cy="1512307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l="50000"/>
          <a:stretch>
            <a:fillRect/>
          </a:stretch>
        </p:blipFill>
        <p:spPr>
          <a:xfrm>
            <a:off x="0" y="0"/>
            <a:ext cx="1499468" cy="2998935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4069170" y="-45830"/>
            <a:ext cx="3441926" cy="9645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1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解构范文</a:t>
            </a:r>
            <a:endParaRPr lang="zh-CN" altLang="en-US" sz="3200" b="0" i="1" dirty="0">
              <a:solidFill>
                <a:srgbClr val="FFFF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1"/>
          <p:cNvGrpSpPr/>
          <p:nvPr/>
        </p:nvGrpSpPr>
        <p:grpSpPr>
          <a:xfrm>
            <a:off x="-6985" y="-25743"/>
            <a:ext cx="12381865" cy="815732"/>
            <a:chOff x="0" y="0"/>
            <a:chExt cx="12381865" cy="815732"/>
          </a:xfrm>
        </p:grpSpPr>
        <p:sp>
          <p:nvSpPr>
            <p:cNvPr id="10" name="形状21"/>
            <p:cNvSpPr txBox="1"/>
            <p:nvPr/>
          </p:nvSpPr>
          <p:spPr>
            <a:xfrm>
              <a:off x="7620" y="25108"/>
              <a:ext cx="12191365" cy="530860"/>
            </a:xfrm>
            <a:prstGeom prst="rect">
              <a:avLst/>
            </a:prstGeom>
            <a:solidFill>
              <a:srgbClr val="1293FF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16"/>
            <p:cNvSpPr txBox="1"/>
            <p:nvPr/>
          </p:nvSpPr>
          <p:spPr>
            <a:xfrm>
              <a:off x="0" y="0"/>
              <a:ext cx="12381865" cy="81573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E6FF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nalyzing：Read and fill in the blanks on your “Blue Card”.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形状1"/>
          <p:cNvSpPr txBox="1"/>
          <p:nvPr/>
        </p:nvSpPr>
        <p:spPr>
          <a:xfrm>
            <a:off x="5044973" y="4380938"/>
            <a:ext cx="360331" cy="383400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3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61" y="454924"/>
            <a:ext cx="11894687" cy="5857875"/>
          </a:xfrm>
          <a:prstGeom prst="rect">
            <a:avLst/>
          </a:prstGeom>
        </p:spPr>
      </p:pic>
      <p:sp>
        <p:nvSpPr>
          <p:cNvPr id="14" name="文本2"/>
          <p:cNvSpPr txBox="1"/>
          <p:nvPr/>
        </p:nvSpPr>
        <p:spPr>
          <a:xfrm>
            <a:off x="3905974" y="610010"/>
            <a:ext cx="2447925" cy="9029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stepmother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5" name="文本3"/>
          <p:cNvSpPr txBox="1"/>
          <p:nvPr/>
        </p:nvSpPr>
        <p:spPr>
          <a:xfrm>
            <a:off x="7866659" y="609629"/>
            <a:ext cx="1180465" cy="9029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kill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6" name="文本4"/>
          <p:cNvSpPr txBox="1"/>
          <p:nvPr/>
        </p:nvSpPr>
        <p:spPr>
          <a:xfrm>
            <a:off x="4378325" y="1052830"/>
            <a:ext cx="1376045" cy="5721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save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7" name="文本5"/>
          <p:cNvSpPr txBox="1"/>
          <p:nvPr/>
        </p:nvSpPr>
        <p:spPr>
          <a:xfrm>
            <a:off x="1499426" y="1512675"/>
            <a:ext cx="1808483" cy="60960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stones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8" name="文本6"/>
          <p:cNvSpPr txBox="1"/>
          <p:nvPr/>
        </p:nvSpPr>
        <p:spPr>
          <a:xfrm>
            <a:off x="6260221" y="1982063"/>
            <a:ext cx="2242185" cy="8095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dropped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9" name="文本7"/>
          <p:cNvSpPr txBox="1"/>
          <p:nvPr/>
        </p:nvSpPr>
        <p:spPr>
          <a:xfrm>
            <a:off x="9193311" y="4701740"/>
            <a:ext cx="1687192" cy="60960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house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0" name="文本8"/>
          <p:cNvSpPr txBox="1"/>
          <p:nvPr/>
        </p:nvSpPr>
        <p:spPr>
          <a:xfrm>
            <a:off x="837695" y="5592918"/>
            <a:ext cx="1898650" cy="8095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woman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1" name="文本9"/>
          <p:cNvSpPr txBox="1"/>
          <p:nvPr/>
        </p:nvSpPr>
        <p:spPr>
          <a:xfrm>
            <a:off x="5823852" y="4270648"/>
            <a:ext cx="1687192" cy="60960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birds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2" name="文本10"/>
          <p:cNvSpPr txBox="1"/>
          <p:nvPr/>
        </p:nvSpPr>
        <p:spPr>
          <a:xfrm>
            <a:off x="8668522" y="2465232"/>
            <a:ext cx="1227611" cy="60960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moon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文本11"/>
          <p:cNvSpPr txBox="1"/>
          <p:nvPr/>
        </p:nvSpPr>
        <p:spPr>
          <a:xfrm>
            <a:off x="655930" y="4266238"/>
            <a:ext cx="1687192" cy="6190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pieces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4" name="文本12"/>
          <p:cNvSpPr txBox="1"/>
          <p:nvPr/>
        </p:nvSpPr>
        <p:spPr>
          <a:xfrm>
            <a:off x="2803912" y="4284450"/>
            <a:ext cx="1687195" cy="8095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bread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5" name="文本13"/>
          <p:cNvSpPr txBox="1"/>
          <p:nvPr/>
        </p:nvSpPr>
        <p:spPr>
          <a:xfrm>
            <a:off x="4117340" y="5200015"/>
            <a:ext cx="928370" cy="4857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eat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6" name="文本14"/>
          <p:cNvSpPr txBox="1"/>
          <p:nvPr/>
        </p:nvSpPr>
        <p:spPr>
          <a:xfrm>
            <a:off x="3524879" y="1950672"/>
            <a:ext cx="1623695" cy="8095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forest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7" name="文本15"/>
          <p:cNvSpPr txBox="1"/>
          <p:nvPr/>
        </p:nvSpPr>
        <p:spPr>
          <a:xfrm>
            <a:off x="1656074" y="4739526"/>
            <a:ext cx="1496060" cy="8095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lost</a:t>
            </a:r>
            <a:endParaRPr lang="zh-CN" altLang="en-US" sz="2800" b="1" i="0" dirty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8" name="形状2"/>
          <p:cNvSpPr txBox="1"/>
          <p:nvPr/>
        </p:nvSpPr>
        <p:spPr>
          <a:xfrm>
            <a:off x="1788928" y="669550"/>
            <a:ext cx="911590" cy="383400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9" name="形状3"/>
          <p:cNvSpPr txBox="1"/>
          <p:nvPr/>
        </p:nvSpPr>
        <p:spPr>
          <a:xfrm>
            <a:off x="5754557" y="747455"/>
            <a:ext cx="1102090" cy="388163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0" name="形状4"/>
          <p:cNvSpPr txBox="1"/>
          <p:nvPr/>
        </p:nvSpPr>
        <p:spPr>
          <a:xfrm>
            <a:off x="4216441" y="3429190"/>
            <a:ext cx="644900" cy="429835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1" name="形状5"/>
          <p:cNvSpPr txBox="1"/>
          <p:nvPr/>
        </p:nvSpPr>
        <p:spPr>
          <a:xfrm>
            <a:off x="8826808" y="5349211"/>
            <a:ext cx="911590" cy="383400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2" name="形状6"/>
          <p:cNvSpPr txBox="1"/>
          <p:nvPr/>
        </p:nvSpPr>
        <p:spPr>
          <a:xfrm>
            <a:off x="9365818" y="1158764"/>
            <a:ext cx="788956" cy="406613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3" name="形状7"/>
          <p:cNvSpPr txBox="1"/>
          <p:nvPr/>
        </p:nvSpPr>
        <p:spPr>
          <a:xfrm>
            <a:off x="3529851" y="2555710"/>
            <a:ext cx="853250" cy="429244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4" name="形状8"/>
          <p:cNvSpPr txBox="1"/>
          <p:nvPr/>
        </p:nvSpPr>
        <p:spPr>
          <a:xfrm>
            <a:off x="10679182" y="2077002"/>
            <a:ext cx="1275321" cy="388163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5" name="形状9"/>
          <p:cNvSpPr txBox="1"/>
          <p:nvPr/>
        </p:nvSpPr>
        <p:spPr>
          <a:xfrm>
            <a:off x="11209868" y="1625403"/>
            <a:ext cx="740140" cy="356606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6" name="形状10"/>
          <p:cNvSpPr txBox="1"/>
          <p:nvPr/>
        </p:nvSpPr>
        <p:spPr>
          <a:xfrm>
            <a:off x="8826798" y="2989926"/>
            <a:ext cx="1206865" cy="357207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7" name="形状11"/>
          <p:cNvSpPr txBox="1"/>
          <p:nvPr/>
        </p:nvSpPr>
        <p:spPr>
          <a:xfrm>
            <a:off x="2140658" y="5315560"/>
            <a:ext cx="1102090" cy="370303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8" name="形状12"/>
          <p:cNvSpPr txBox="1"/>
          <p:nvPr/>
        </p:nvSpPr>
        <p:spPr>
          <a:xfrm>
            <a:off x="5482314" y="4814383"/>
            <a:ext cx="1102090" cy="389944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9" name="形状13"/>
          <p:cNvSpPr txBox="1"/>
          <p:nvPr/>
        </p:nvSpPr>
        <p:spPr>
          <a:xfrm>
            <a:off x="2049866" y="1140152"/>
            <a:ext cx="516903" cy="372094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0" name="形状14"/>
          <p:cNvSpPr txBox="1"/>
          <p:nvPr/>
        </p:nvSpPr>
        <p:spPr>
          <a:xfrm>
            <a:off x="6299225" y="2104101"/>
            <a:ext cx="1499159" cy="360778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1" name="形状15"/>
          <p:cNvSpPr txBox="1"/>
          <p:nvPr/>
        </p:nvSpPr>
        <p:spPr>
          <a:xfrm>
            <a:off x="4495590" y="1611582"/>
            <a:ext cx="740140" cy="383400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2" name="形状16"/>
          <p:cNvSpPr txBox="1"/>
          <p:nvPr/>
        </p:nvSpPr>
        <p:spPr>
          <a:xfrm>
            <a:off x="7138959" y="4381557"/>
            <a:ext cx="616325" cy="387572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3" name="形状17"/>
          <p:cNvSpPr txBox="1"/>
          <p:nvPr/>
        </p:nvSpPr>
        <p:spPr>
          <a:xfrm>
            <a:off x="3177807" y="3003909"/>
            <a:ext cx="1200312" cy="329832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4" name="形状18"/>
          <p:cNvSpPr txBox="1"/>
          <p:nvPr/>
        </p:nvSpPr>
        <p:spPr>
          <a:xfrm>
            <a:off x="392373" y="4812592"/>
            <a:ext cx="644890" cy="386982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5" name="形状19"/>
          <p:cNvSpPr txBox="1"/>
          <p:nvPr/>
        </p:nvSpPr>
        <p:spPr>
          <a:xfrm>
            <a:off x="7245782" y="3887629"/>
            <a:ext cx="616315" cy="386972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6" name="形状20"/>
          <p:cNvSpPr txBox="1"/>
          <p:nvPr/>
        </p:nvSpPr>
        <p:spPr>
          <a:xfrm>
            <a:off x="243821" y="3882857"/>
            <a:ext cx="788956" cy="396507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9230" y="3568700"/>
            <a:ext cx="158115" cy="31877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4145" y="3568700"/>
            <a:ext cx="203200" cy="267335"/>
          </a:xfrm>
          <a:prstGeom prst="rect">
            <a:avLst/>
          </a:prstGeom>
        </p:spPr>
      </p:pic>
      <p:sp>
        <p:nvSpPr>
          <p:cNvPr id="49" name="形状5"/>
          <p:cNvSpPr txBox="1"/>
          <p:nvPr/>
        </p:nvSpPr>
        <p:spPr>
          <a:xfrm>
            <a:off x="10572115" y="3888105"/>
            <a:ext cx="1220470" cy="492760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p>
            <a:pPr marL="0" algn="ctr"/>
          </a:p>
        </p:txBody>
      </p:sp>
      <p:sp>
        <p:nvSpPr>
          <p:cNvPr id="50" name="形状5"/>
          <p:cNvSpPr txBox="1"/>
          <p:nvPr/>
        </p:nvSpPr>
        <p:spPr>
          <a:xfrm>
            <a:off x="8041640" y="4879975"/>
            <a:ext cx="626745" cy="383540"/>
          </a:xfrm>
          <a:prstGeom prst="rect">
            <a:avLst/>
          </a:prstGeom>
          <a:solidFill>
            <a:srgbClr val="FFEE00">
              <a:alpha val="34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6" grpId="0" animBg="1"/>
      <p:bldP spid="18" grpId="0" animBg="1"/>
      <p:bldP spid="22" grpId="0" animBg="1"/>
      <p:bldP spid="23" grpId="0" animBg="1"/>
      <p:bldP spid="24" grpId="0" animBg="1"/>
      <p:bldP spid="21" grpId="0" animBg="1"/>
      <p:bldP spid="27" grpId="0" animBg="1"/>
      <p:bldP spid="19" grpId="0" animBg="1"/>
      <p:bldP spid="25" grpId="0" animBg="1"/>
      <p:bldP spid="20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6" grpId="0" animBg="1"/>
      <p:bldP spid="39" grpId="0" animBg="1"/>
      <p:bldP spid="40" grpId="0" animBg="1"/>
      <p:bldP spid="12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9" grpId="0" bldLvl="0" animBg="1"/>
      <p:bldP spid="5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3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rcRect b="49550"/>
          <a:stretch>
            <a:fillRect/>
          </a:stretch>
        </p:blipFill>
        <p:spPr>
          <a:xfrm>
            <a:off x="9193066" y="5345693"/>
            <a:ext cx="2998935" cy="1512307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10692533" y="3859065"/>
            <a:ext cx="1499468" cy="2998935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b="49550"/>
          <a:stretch>
            <a:fillRect/>
          </a:stretch>
        </p:blipFill>
        <p:spPr>
          <a:xfrm rot="10800000">
            <a:off x="1" y="0"/>
            <a:ext cx="2998935" cy="1512307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l="50000"/>
          <a:stretch>
            <a:fillRect/>
          </a:stretch>
        </p:blipFill>
        <p:spPr>
          <a:xfrm>
            <a:off x="0" y="0"/>
            <a:ext cx="1499468" cy="2998935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4069170" y="-45830"/>
            <a:ext cx="3441926" cy="9645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1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解构范文</a:t>
            </a:r>
            <a:endParaRPr lang="zh-CN" altLang="en-US" sz="3200" b="0" i="1" dirty="0">
              <a:solidFill>
                <a:srgbClr val="FFFF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1"/>
          <p:cNvGrpSpPr/>
          <p:nvPr/>
        </p:nvGrpSpPr>
        <p:grpSpPr>
          <a:xfrm>
            <a:off x="-6985" y="-36306"/>
            <a:ext cx="12381865" cy="815732"/>
            <a:chOff x="0" y="0"/>
            <a:chExt cx="12381865" cy="815732"/>
          </a:xfrm>
        </p:grpSpPr>
        <p:sp>
          <p:nvSpPr>
            <p:cNvPr id="10" name="形状23"/>
            <p:cNvSpPr txBox="1"/>
            <p:nvPr/>
          </p:nvSpPr>
          <p:spPr>
            <a:xfrm>
              <a:off x="7620" y="35671"/>
              <a:ext cx="12191365" cy="530860"/>
            </a:xfrm>
            <a:prstGeom prst="rect">
              <a:avLst/>
            </a:prstGeom>
            <a:solidFill>
              <a:srgbClr val="1293FF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0" y="0"/>
              <a:ext cx="12381865" cy="81573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E6FF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nalyzing：Read again and figure out the key elements.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文本2"/>
          <p:cNvSpPr txBox="1"/>
          <p:nvPr/>
        </p:nvSpPr>
        <p:spPr>
          <a:xfrm>
            <a:off x="2400938" y="4953400"/>
            <a:ext cx="7283450" cy="9029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EE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 Can you find out the key elements</a:t>
            </a:r>
            <a:r>
              <a:rPr lang="en-US" altLang="zh-CN" sz="2800" b="1" i="0" dirty="0">
                <a:solidFill>
                  <a:srgbClr val="FFEE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zh-CN" altLang="en-US" sz="2800" b="1" i="0" dirty="0">
                <a:solidFill>
                  <a:srgbClr val="FFE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要素</a:t>
            </a:r>
            <a:r>
              <a:rPr lang="zh-CN" altLang="en-US" sz="2800" b="1" i="0" dirty="0">
                <a:solidFill>
                  <a:srgbClr val="FFEE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)?</a:t>
            </a:r>
            <a:endParaRPr lang="zh-CN" altLang="en-US" sz="2800" b="1" i="0" dirty="0">
              <a:solidFill>
                <a:srgbClr val="FFEE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" name="文本3"/>
          <p:cNvSpPr txBox="1"/>
          <p:nvPr/>
        </p:nvSpPr>
        <p:spPr>
          <a:xfrm>
            <a:off x="2401205" y="5696198"/>
            <a:ext cx="6046470" cy="9029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 dirty="0">
                <a:solidFill>
                  <a:srgbClr val="FFEE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 What are they?</a:t>
            </a:r>
            <a:endParaRPr lang="zh-CN" altLang="en-US" sz="2800" b="1" i="0" dirty="0">
              <a:solidFill>
                <a:srgbClr val="FFEE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4" name="形状1"/>
          <p:cNvSpPr txBox="1"/>
          <p:nvPr/>
        </p:nvSpPr>
        <p:spPr>
          <a:xfrm>
            <a:off x="259042" y="515112"/>
            <a:ext cx="981951" cy="464268"/>
          </a:xfrm>
          <a:prstGeom prst="rect">
            <a:avLst/>
          </a:prstGeom>
          <a:solidFill>
            <a:srgbClr val="FFEE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5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89" y="575577"/>
            <a:ext cx="11887200" cy="4377519"/>
          </a:xfrm>
          <a:prstGeom prst="rect">
            <a:avLst/>
          </a:prstGeom>
        </p:spPr>
      </p:pic>
      <p:sp>
        <p:nvSpPr>
          <p:cNvPr id="16" name="形状2"/>
          <p:cNvSpPr txBox="1"/>
          <p:nvPr/>
        </p:nvSpPr>
        <p:spPr>
          <a:xfrm>
            <a:off x="10898372" y="4005663"/>
            <a:ext cx="982544" cy="464860"/>
          </a:xfrm>
          <a:prstGeom prst="rect">
            <a:avLst/>
          </a:prstGeom>
          <a:solidFill>
            <a:srgbClr val="FFEE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3"/>
          <p:cNvSpPr txBox="1"/>
          <p:nvPr/>
        </p:nvSpPr>
        <p:spPr>
          <a:xfrm>
            <a:off x="259356" y="4435993"/>
            <a:ext cx="1239707" cy="335680"/>
          </a:xfrm>
          <a:prstGeom prst="rect">
            <a:avLst/>
          </a:prstGeom>
          <a:solidFill>
            <a:srgbClr val="FFEE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4"/>
          <p:cNvSpPr txBox="1"/>
          <p:nvPr/>
        </p:nvSpPr>
        <p:spPr>
          <a:xfrm>
            <a:off x="4489437" y="1388926"/>
            <a:ext cx="1499273" cy="438674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5"/>
          <p:cNvSpPr txBox="1"/>
          <p:nvPr/>
        </p:nvSpPr>
        <p:spPr>
          <a:xfrm>
            <a:off x="6083075" y="1387759"/>
            <a:ext cx="1954092" cy="412480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6"/>
          <p:cNvSpPr txBox="1"/>
          <p:nvPr/>
        </p:nvSpPr>
        <p:spPr>
          <a:xfrm>
            <a:off x="941956" y="2585295"/>
            <a:ext cx="877767" cy="335680"/>
          </a:xfrm>
          <a:prstGeom prst="rect">
            <a:avLst/>
          </a:prstGeom>
          <a:solidFill>
            <a:srgbClr val="00FF67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7"/>
          <p:cNvSpPr txBox="1"/>
          <p:nvPr/>
        </p:nvSpPr>
        <p:spPr>
          <a:xfrm>
            <a:off x="9382906" y="3626653"/>
            <a:ext cx="1121245" cy="412471"/>
          </a:xfrm>
          <a:prstGeom prst="rect">
            <a:avLst/>
          </a:prstGeom>
          <a:solidFill>
            <a:srgbClr val="00FF67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2" name="形状8"/>
          <p:cNvSpPr txBox="1"/>
          <p:nvPr/>
        </p:nvSpPr>
        <p:spPr>
          <a:xfrm>
            <a:off x="8324278" y="2919289"/>
            <a:ext cx="1522495" cy="392240"/>
          </a:xfrm>
          <a:prstGeom prst="rect">
            <a:avLst/>
          </a:prstGeom>
          <a:solidFill>
            <a:srgbClr val="00FF67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形状9"/>
          <p:cNvSpPr txBox="1"/>
          <p:nvPr/>
        </p:nvSpPr>
        <p:spPr>
          <a:xfrm>
            <a:off x="1504315" y="2908300"/>
            <a:ext cx="2515870" cy="403225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4" name="形状10"/>
          <p:cNvSpPr txBox="1"/>
          <p:nvPr/>
        </p:nvSpPr>
        <p:spPr>
          <a:xfrm>
            <a:off x="3316491" y="2123351"/>
            <a:ext cx="4272839" cy="435693"/>
          </a:xfrm>
          <a:prstGeom prst="rect">
            <a:avLst/>
          </a:prstGeom>
          <a:solidFill>
            <a:srgbClr val="00E6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形状11"/>
          <p:cNvSpPr txBox="1"/>
          <p:nvPr/>
        </p:nvSpPr>
        <p:spPr>
          <a:xfrm>
            <a:off x="2548585" y="3279643"/>
            <a:ext cx="4449642" cy="402955"/>
          </a:xfrm>
          <a:prstGeom prst="rect">
            <a:avLst/>
          </a:prstGeom>
          <a:solidFill>
            <a:srgbClr val="00E6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6" name="形状12"/>
          <p:cNvSpPr txBox="1"/>
          <p:nvPr/>
        </p:nvSpPr>
        <p:spPr>
          <a:xfrm>
            <a:off x="1503797" y="992419"/>
            <a:ext cx="4034114" cy="392240"/>
          </a:xfrm>
          <a:prstGeom prst="rect">
            <a:avLst/>
          </a:prstGeom>
          <a:solidFill>
            <a:srgbClr val="AA00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8" name="形状14"/>
          <p:cNvSpPr txBox="1"/>
          <p:nvPr/>
        </p:nvSpPr>
        <p:spPr>
          <a:xfrm>
            <a:off x="2406063" y="4048658"/>
            <a:ext cx="3437020" cy="378543"/>
          </a:xfrm>
          <a:prstGeom prst="rect">
            <a:avLst/>
          </a:prstGeom>
          <a:solidFill>
            <a:srgbClr val="AA00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7" name="形状13"/>
          <p:cNvSpPr txBox="1"/>
          <p:nvPr/>
        </p:nvSpPr>
        <p:spPr>
          <a:xfrm>
            <a:off x="3110227" y="2590524"/>
            <a:ext cx="3727523" cy="323774"/>
          </a:xfrm>
          <a:prstGeom prst="rect">
            <a:avLst/>
          </a:prstGeom>
          <a:solidFill>
            <a:srgbClr val="AA00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9" name="形状15"/>
          <p:cNvSpPr txBox="1"/>
          <p:nvPr/>
        </p:nvSpPr>
        <p:spPr>
          <a:xfrm>
            <a:off x="10357856" y="3316205"/>
            <a:ext cx="1522486" cy="305905"/>
          </a:xfrm>
          <a:prstGeom prst="rect">
            <a:avLst/>
          </a:prstGeom>
          <a:solidFill>
            <a:srgbClr val="00E6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0" name="形状16"/>
          <p:cNvSpPr txBox="1"/>
          <p:nvPr/>
        </p:nvSpPr>
        <p:spPr>
          <a:xfrm>
            <a:off x="353568" y="3608146"/>
            <a:ext cx="4849692" cy="435693"/>
          </a:xfrm>
          <a:prstGeom prst="rect">
            <a:avLst/>
          </a:prstGeom>
          <a:solidFill>
            <a:srgbClr val="00E6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1" name="形状17"/>
          <p:cNvSpPr txBox="1"/>
          <p:nvPr/>
        </p:nvSpPr>
        <p:spPr>
          <a:xfrm>
            <a:off x="5958583" y="681552"/>
            <a:ext cx="5108658" cy="302352"/>
          </a:xfrm>
          <a:prstGeom prst="rect">
            <a:avLst/>
          </a:prstGeom>
          <a:solidFill>
            <a:srgbClr val="AA00FF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2" name="形状18"/>
          <p:cNvSpPr txBox="1"/>
          <p:nvPr/>
        </p:nvSpPr>
        <p:spPr>
          <a:xfrm>
            <a:off x="8638337" y="1836982"/>
            <a:ext cx="2424389" cy="378543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3" name="形状19"/>
          <p:cNvSpPr txBox="1"/>
          <p:nvPr/>
        </p:nvSpPr>
        <p:spPr>
          <a:xfrm>
            <a:off x="889406" y="575272"/>
            <a:ext cx="982542" cy="413661"/>
          </a:xfrm>
          <a:prstGeom prst="rect">
            <a:avLst/>
          </a:prstGeom>
          <a:solidFill>
            <a:srgbClr val="FFEE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4" name="形状20"/>
          <p:cNvSpPr txBox="1"/>
          <p:nvPr/>
        </p:nvSpPr>
        <p:spPr>
          <a:xfrm>
            <a:off x="2294992" y="1793815"/>
            <a:ext cx="1121254" cy="425567"/>
          </a:xfrm>
          <a:prstGeom prst="rect">
            <a:avLst/>
          </a:prstGeom>
          <a:solidFill>
            <a:srgbClr val="FFEE00">
              <a:alpha val="23921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5" name="形状21"/>
          <p:cNvSpPr txBox="1"/>
          <p:nvPr/>
        </p:nvSpPr>
        <p:spPr>
          <a:xfrm>
            <a:off x="1133885" y="4037809"/>
            <a:ext cx="10751106" cy="393116"/>
          </a:xfrm>
          <a:prstGeom prst="rect">
            <a:avLst/>
          </a:prstGeom>
          <a:solidFill>
            <a:srgbClr val="FFEE00">
              <a:alpha val="44999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6" name="形状22"/>
          <p:cNvSpPr txBox="1"/>
          <p:nvPr/>
        </p:nvSpPr>
        <p:spPr>
          <a:xfrm>
            <a:off x="254375" y="4474931"/>
            <a:ext cx="4953352" cy="300838"/>
          </a:xfrm>
          <a:prstGeom prst="rect">
            <a:avLst/>
          </a:prstGeom>
          <a:solidFill>
            <a:srgbClr val="FFEE00">
              <a:alpha val="44999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9555" y="3009900"/>
            <a:ext cx="194310" cy="2578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0185" y="3048635"/>
            <a:ext cx="194310" cy="241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/>
      </p:transition>
    </mc:Choice>
    <mc:Fallback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9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9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9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0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0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0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1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1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2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bldLvl="0" animBg="1"/>
      <p:bldP spid="32" grpId="0" animBg="1"/>
      <p:bldP spid="20" grpId="0" animBg="1"/>
      <p:bldP spid="21" grpId="0" animBg="1"/>
      <p:bldP spid="22" grpId="0" animBg="1"/>
      <p:bldP spid="16" grpId="0" animBg="1"/>
      <p:bldP spid="17" grpId="0" animBg="1"/>
      <p:bldP spid="33" grpId="0" animBg="1"/>
      <p:bldP spid="34" grpId="0" animBg="1"/>
      <p:bldP spid="26" grpId="0" animBg="1"/>
      <p:bldP spid="27" grpId="0" animBg="1"/>
      <p:bldP spid="28" grpId="0" animBg="1"/>
      <p:bldP spid="31" grpId="0" animBg="1"/>
      <p:bldP spid="24" grpId="0" animBg="1"/>
      <p:bldP spid="25" grpId="0" animBg="1"/>
      <p:bldP spid="29" grpId="0" animBg="1"/>
      <p:bldP spid="30" grpId="0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 bldLvl="0" animBg="1"/>
      <p:bldP spid="24" grpId="1" animBg="1"/>
      <p:bldP spid="25" grpId="1" animBg="1"/>
      <p:bldP spid="26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33" grpId="1" animBg="1"/>
      <p:bldP spid="34" grpId="1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28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rcRect l="26833" b="74800"/>
          <a:stretch>
            <a:fillRect/>
          </a:stretch>
        </p:blipFill>
        <p:spPr>
          <a:xfrm>
            <a:off x="0" y="6067712"/>
            <a:ext cx="2242143" cy="790288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r="17150" b="60050"/>
          <a:stretch>
            <a:fillRect/>
          </a:stretch>
        </p:blipFill>
        <p:spPr>
          <a:xfrm>
            <a:off x="9707101" y="5659707"/>
            <a:ext cx="2484900" cy="1198294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t="41480" r="35682"/>
          <a:stretch>
            <a:fillRect/>
          </a:stretch>
        </p:blipFill>
        <p:spPr>
          <a:xfrm>
            <a:off x="10221137" y="-1"/>
            <a:ext cx="1970863" cy="1835135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750" y="874281"/>
            <a:ext cx="1009966" cy="1034095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45" y="558800"/>
            <a:ext cx="12196445" cy="6366510"/>
          </a:xfrm>
          <a:prstGeom prst="rect">
            <a:avLst/>
          </a:prstGeom>
        </p:spPr>
      </p:pic>
      <p:grpSp>
        <p:nvGrpSpPr>
          <p:cNvPr id="21" name="组合5"/>
          <p:cNvGrpSpPr/>
          <p:nvPr/>
        </p:nvGrpSpPr>
        <p:grpSpPr>
          <a:xfrm>
            <a:off x="23070" y="24546"/>
            <a:ext cx="12381865" cy="809572"/>
            <a:chOff x="0" y="0"/>
            <a:chExt cx="12381865" cy="809572"/>
          </a:xfrm>
        </p:grpSpPr>
        <p:sp>
          <p:nvSpPr>
            <p:cNvPr id="22" name="形状7"/>
            <p:cNvSpPr txBox="1"/>
            <p:nvPr/>
          </p:nvSpPr>
          <p:spPr>
            <a:xfrm>
              <a:off x="7620" y="25108"/>
              <a:ext cx="12191365" cy="559435"/>
            </a:xfrm>
            <a:prstGeom prst="rect">
              <a:avLst/>
            </a:prstGeom>
            <a:solidFill>
              <a:srgbClr val="FFC728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7"/>
            <p:cNvSpPr txBox="1"/>
            <p:nvPr/>
          </p:nvSpPr>
          <p:spPr>
            <a:xfrm>
              <a:off x="0" y="0"/>
              <a:ext cx="12381865" cy="80957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CCC128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I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nteracting: Tick a role for yourself on your " Yellow Card".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形状1"/>
          <p:cNvSpPr txBox="1"/>
          <p:nvPr/>
        </p:nvSpPr>
        <p:spPr>
          <a:xfrm>
            <a:off x="8378647" y="874300"/>
            <a:ext cx="2501265" cy="2229193"/>
          </a:xfrm>
          <a:custGeom>
            <a:avLst/>
            <a:gdLst>
              <a:gd name="connsiteX0" fmla="*/ 0 w 2501265"/>
              <a:gd name="connsiteY0" fmla="*/ 1114596 h 2229193"/>
            </a:gdLst>
            <a:ahLst/>
            <a:cxnLst>
              <a:cxn ang="0">
                <a:pos x="connsiteX0" y="connsiteY0"/>
              </a:cxn>
            </a:cxnLst>
            <a:rect l="l" t="t" r="r" b="b"/>
            <a:pathLst>
              <a:path w="2501265" h="2229193">
                <a:moveTo>
                  <a:pt x="0" y="1114596"/>
                </a:moveTo>
                <a:close/>
              </a:path>
            </a:pathLst>
          </a:custGeom>
          <a:solidFill>
            <a:srgbClr val="F68028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rcRect b="53121"/>
          <a:stretch>
            <a:fillRect/>
          </a:stretch>
        </p:blipFill>
        <p:spPr>
          <a:xfrm>
            <a:off x="421005" y="985520"/>
            <a:ext cx="11014710" cy="2496820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>
          <a:blip r:embed="rId8"/>
          <a:srcRect t="50820"/>
          <a:stretch>
            <a:fillRect/>
          </a:stretch>
        </p:blipFill>
        <p:spPr>
          <a:xfrm>
            <a:off x="421005" y="4154170"/>
            <a:ext cx="11016000" cy="249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28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4536" y="101072"/>
            <a:ext cx="179936" cy="1199573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t="50382" r="23000"/>
          <a:stretch>
            <a:fillRect/>
          </a:stretch>
        </p:blipFill>
        <p:spPr>
          <a:xfrm>
            <a:off x="9882343" y="0"/>
            <a:ext cx="2309658" cy="1556254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323" y="465802"/>
            <a:ext cx="1681621" cy="1721796"/>
          </a:xfrm>
          <a:prstGeom prst="rect">
            <a:avLst/>
          </a:prstGeom>
        </p:spPr>
      </p:pic>
      <p:grpSp>
        <p:nvGrpSpPr>
          <p:cNvPr id="9" name="组合1"/>
          <p:cNvGrpSpPr/>
          <p:nvPr/>
        </p:nvGrpSpPr>
        <p:grpSpPr>
          <a:xfrm>
            <a:off x="-6985" y="-46869"/>
            <a:ext cx="12381865" cy="809572"/>
            <a:chOff x="0" y="0"/>
            <a:chExt cx="12381865" cy="809572"/>
          </a:xfrm>
        </p:grpSpPr>
        <p:sp>
          <p:nvSpPr>
            <p:cNvPr id="10" name="形状1"/>
            <p:cNvSpPr txBox="1"/>
            <p:nvPr/>
          </p:nvSpPr>
          <p:spPr>
            <a:xfrm>
              <a:off x="7620" y="46234"/>
              <a:ext cx="12191365" cy="559435"/>
            </a:xfrm>
            <a:prstGeom prst="rect">
              <a:avLst/>
            </a:prstGeom>
            <a:solidFill>
              <a:srgbClr val="FFC728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1"/>
            <p:cNvSpPr txBox="1"/>
            <p:nvPr/>
          </p:nvSpPr>
          <p:spPr>
            <a:xfrm>
              <a:off x="0" y="0"/>
              <a:ext cx="12381865" cy="80957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3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CCC128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I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nteracting: Discuss and write in groups.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361055" y="3174365"/>
            <a:ext cx="2748280" cy="36550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Ending 2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:</a:t>
            </a:r>
            <a:endParaRPr lang="en-US" altLang="zh-CN" sz="20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5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5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children n.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孩子</a:t>
            </a:r>
            <a:endParaRPr lang="zh-CN" altLang="en-US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treasure n. </a:t>
            </a:r>
            <a:r>
              <a:rPr lang="zh-CN" altLang="en-US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宝藏</a:t>
            </a:r>
            <a:endParaRPr lang="en-US" altLang="zh-CN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escape v. </a:t>
            </a:r>
            <a:r>
              <a:rPr lang="zh-CN" altLang="en-US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逃跑</a:t>
            </a:r>
            <a:endParaRPr lang="en-US" altLang="zh-CN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go home </a:t>
            </a:r>
            <a:r>
              <a:rPr lang="zh-CN" altLang="en-US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回家</a:t>
            </a:r>
            <a:endParaRPr lang="en-US" altLang="zh-CN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secret tunnel </a:t>
            </a:r>
            <a:r>
              <a:rPr lang="zh-CN" altLang="en-US"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地下暗道</a:t>
            </a:r>
            <a:endParaRPr lang="zh-CN" altLang="en-US"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2" name="组合2"/>
          <p:cNvGrpSpPr/>
          <p:nvPr/>
        </p:nvGrpSpPr>
        <p:grpSpPr>
          <a:xfrm>
            <a:off x="492760" y="610870"/>
            <a:ext cx="11570335" cy="2459355"/>
            <a:chOff x="0" y="111572"/>
            <a:chExt cx="11561164" cy="2183890"/>
          </a:xfrm>
        </p:grpSpPr>
        <p:sp>
          <p:nvSpPr>
            <p:cNvPr id="13" name="形状2"/>
            <p:cNvSpPr txBox="1"/>
            <p:nvPr/>
          </p:nvSpPr>
          <p:spPr>
            <a:xfrm>
              <a:off x="11421" y="111572"/>
              <a:ext cx="11549743" cy="206378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2"/>
            <p:cNvSpPr txBox="1"/>
            <p:nvPr/>
          </p:nvSpPr>
          <p:spPr>
            <a:xfrm>
              <a:off x="0" y="237880"/>
              <a:ext cx="11555454" cy="205758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indent="457200" fontAlgn="auto"/>
              <a:r>
                <a:rPr lang="en-US" altLang="zh-CN" sz="28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  </a:t>
              </a:r>
              <a:r>
                <a:rPr lang="zh-CN" altLang="en-US" sz="28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当汉赛尔和格莱特在糖果屋大快朵颐时，一个老妇人的声音突然响起，接下来会发生什么呢？老妇人是生气地赶他们走？还是她其实是好心人，邀请他们进屋分享更多美食？又或许，这个声音背后藏着一个神秘的秘密，等待他们去探索</a:t>
              </a:r>
              <a:r>
                <a:rPr lang="en-US" altLang="zh-CN" sz="28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? </a:t>
              </a:r>
              <a:r>
                <a:rPr lang="zh-CN" altLang="en-US" sz="28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请大家展开想象，续写这个故事吧！请你给这个故事写一个结局吧！不少于</a:t>
              </a:r>
              <a:r>
                <a:rPr lang="en-US" altLang="zh-CN" sz="28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5</a:t>
              </a:r>
              <a:r>
                <a:rPr lang="zh-CN" altLang="en-US" sz="28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句话。</a:t>
              </a:r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0" name="图片 19"/>
          <p:cNvPicPr/>
          <p:nvPr/>
        </p:nvPicPr>
        <p:blipFill>
          <a:blip r:embed="rId6"/>
          <a:stretch>
            <a:fillRect/>
          </a:stretch>
        </p:blipFill>
        <p:spPr>
          <a:xfrm>
            <a:off x="3452495" y="3570605"/>
            <a:ext cx="2571750" cy="16910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68720" y="3174365"/>
            <a:ext cx="2748280" cy="36550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Ending 3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:</a:t>
            </a: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witch n.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女巫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magic n.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魔法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disappear v.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消失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live a happy life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幸福地生活下去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2" name="图片 21"/>
          <p:cNvPicPr/>
          <p:nvPr/>
        </p:nvPicPr>
        <p:blipFill>
          <a:blip r:embed="rId7"/>
          <a:stretch>
            <a:fillRect/>
          </a:stretch>
        </p:blipFill>
        <p:spPr>
          <a:xfrm>
            <a:off x="6408420" y="3569335"/>
            <a:ext cx="2506980" cy="169227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9315450" y="3174365"/>
            <a:ext cx="2748280" cy="3655060"/>
            <a:chOff x="14670" y="4999"/>
            <a:chExt cx="4328" cy="5756"/>
          </a:xfrm>
        </p:grpSpPr>
        <p:sp>
          <p:nvSpPr>
            <p:cNvPr id="23" name="文本框 22"/>
            <p:cNvSpPr txBox="1"/>
            <p:nvPr/>
          </p:nvSpPr>
          <p:spPr>
            <a:xfrm>
              <a:off x="14670" y="4999"/>
              <a:ext cx="4328" cy="408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noAutofit/>
            </a:bodyPr>
            <a:p>
              <a:pPr indent="0" algn="l" fontAlgn="auto">
                <a:spcBef>
                  <a:spcPts val="500"/>
                </a:spcBef>
              </a:pPr>
              <a:r>
                <a:rPr lang="en-US" altLang="zh-CN" b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Ending 4</a:t>
              </a:r>
              <a:r>
                <a:rPr lang="en-US" altLang="zh-CN"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:</a:t>
              </a:r>
              <a:endPara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  <a:p>
              <a:pPr indent="457200" algn="l" fontAlgn="auto">
                <a:lnSpc>
                  <a:spcPct val="100000"/>
                </a:lnSpc>
                <a:spcBef>
                  <a:spcPts val="500"/>
                </a:spcBef>
              </a:pPr>
              <a:endParaRPr lang="en-US" altLang="zh-CN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70" y="5620"/>
              <a:ext cx="4319" cy="5135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565785" y="3173095"/>
            <a:ext cx="2635885" cy="36569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Ending 1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:</a:t>
            </a:r>
            <a:endParaRPr lang="en-US" altLang="zh-CN" sz="20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</a:pP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experience </a:t>
            </a:r>
            <a:r>
              <a:rPr lang="en-US" altLang="zh-CN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遭遇</a:t>
            </a: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parents n.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父母</a:t>
            </a: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turn into frogs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变成青蛙</a:t>
            </a:r>
            <a:endParaRPr lang="en-US" altLang="zh-CN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live happily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幸福地生活</a:t>
            </a:r>
            <a:endParaRPr lang="en-US" altLang="zh-CN" sz="20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457200" algn="l" fontAlgn="auto">
              <a:lnSpc>
                <a:spcPct val="100000"/>
              </a:lnSpc>
              <a:spcBef>
                <a:spcPts val="500"/>
              </a:spcBef>
            </a:pPr>
            <a:endParaRPr lang="en-US" altLang="zh-CN" sz="20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500"/>
              </a:spcBef>
            </a:pP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图片 15"/>
          <p:cNvPicPr/>
          <p:nvPr/>
        </p:nvPicPr>
        <p:blipFill>
          <a:blip r:embed="rId9"/>
          <a:stretch>
            <a:fillRect/>
          </a:stretch>
        </p:blipFill>
        <p:spPr>
          <a:xfrm>
            <a:off x="654050" y="3570605"/>
            <a:ext cx="2469600" cy="169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E4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-6985" y="-25743"/>
            <a:ext cx="12381865" cy="809572"/>
            <a:chOff x="0" y="0"/>
            <a:chExt cx="12381865" cy="809572"/>
          </a:xfrm>
        </p:grpSpPr>
        <p:sp>
          <p:nvSpPr>
            <p:cNvPr id="3" name="形状4"/>
            <p:cNvSpPr txBox="1"/>
            <p:nvPr/>
          </p:nvSpPr>
          <p:spPr>
            <a:xfrm>
              <a:off x="7620" y="25108"/>
              <a:ext cx="12191365" cy="559435"/>
            </a:xfrm>
            <a:prstGeom prst="rect">
              <a:avLst/>
            </a:prstGeom>
            <a:solidFill>
              <a:srgbClr val="FF3E45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0" y="0"/>
              <a:ext cx="12381865" cy="80957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C72727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N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arrating : </a:t>
              </a:r>
              <a:r>
                <a:rPr lang="en-US" altLang="zh-CN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W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rite an ending individually.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形状1"/>
          <p:cNvSpPr txBox="1"/>
          <p:nvPr/>
        </p:nvSpPr>
        <p:spPr>
          <a:xfrm>
            <a:off x="6543675" y="4038600"/>
            <a:ext cx="4894580" cy="2389505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图片1"/>
          <p:cNvPicPr>
            <a:picLocks noChangeAspect="1"/>
          </p:cNvPicPr>
          <p:nvPr/>
        </p:nvPicPr>
        <p:blipFill>
          <a:blip r:embed="rId1"/>
          <a:srcRect l="38448" t="15901" r="26034" b="17667"/>
          <a:stretch>
            <a:fillRect/>
          </a:stretch>
        </p:blipFill>
        <p:spPr>
          <a:xfrm>
            <a:off x="8147050" y="4393565"/>
            <a:ext cx="1685290" cy="1678305"/>
          </a:xfrm>
          <a:prstGeom prst="rect">
            <a:avLst/>
          </a:prstGeom>
        </p:spPr>
      </p:pic>
      <p:pic>
        <p:nvPicPr>
          <p:cNvPr id="7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75" y="765175"/>
            <a:ext cx="4895215" cy="2579370"/>
          </a:xfrm>
          <a:prstGeom prst="rect">
            <a:avLst/>
          </a:prstGeom>
        </p:spPr>
      </p:pic>
      <p:sp>
        <p:nvSpPr>
          <p:cNvPr id="8" name="形状2"/>
          <p:cNvSpPr txBox="1"/>
          <p:nvPr/>
        </p:nvSpPr>
        <p:spPr>
          <a:xfrm>
            <a:off x="527685" y="4038600"/>
            <a:ext cx="4572000" cy="238887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9" name="组合2"/>
          <p:cNvGrpSpPr/>
          <p:nvPr/>
        </p:nvGrpSpPr>
        <p:grpSpPr>
          <a:xfrm>
            <a:off x="588645" y="4065908"/>
            <a:ext cx="4580249" cy="2394494"/>
            <a:chOff x="0" y="0"/>
            <a:chExt cx="4580249" cy="2394494"/>
          </a:xfrm>
        </p:grpSpPr>
        <p:sp>
          <p:nvSpPr>
            <p:cNvPr id="10" name="文本2"/>
            <p:cNvSpPr txBox="1"/>
            <p:nvPr/>
          </p:nvSpPr>
          <p:spPr>
            <a:xfrm>
              <a:off x="0" y="0"/>
              <a:ext cx="2726693" cy="23944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100"/>
                </a:lnSpc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Verbs and phrases: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defeat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disappear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live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encounter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cast a spell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live a happy life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/>
            </a:p>
          </p:txBody>
        </p:sp>
        <p:sp>
          <p:nvSpPr>
            <p:cNvPr id="11" name="文本3"/>
            <p:cNvSpPr txBox="1"/>
            <p:nvPr/>
          </p:nvSpPr>
          <p:spPr>
            <a:xfrm>
              <a:off x="2186302" y="0"/>
              <a:ext cx="2393947" cy="23944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100"/>
                </a:lnSpc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Nouns: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witch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magic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basement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happiness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experience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Adjectives: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compassionate </a:t>
              </a:r>
              <a:endPara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sp>
        <p:nvSpPr>
          <p:cNvPr id="12" name="形状3"/>
          <p:cNvSpPr txBox="1"/>
          <p:nvPr/>
        </p:nvSpPr>
        <p:spPr>
          <a:xfrm>
            <a:off x="551180" y="765810"/>
            <a:ext cx="4572000" cy="2578735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3" name="图片3"/>
          <p:cNvPicPr>
            <a:picLocks noChangeAspect="1"/>
          </p:cNvPicPr>
          <p:nvPr/>
        </p:nvPicPr>
        <p:blipFill>
          <a:blip r:embed="rId3"/>
          <a:srcRect b="19117"/>
          <a:stretch>
            <a:fillRect/>
          </a:stretch>
        </p:blipFill>
        <p:spPr>
          <a:xfrm>
            <a:off x="622300" y="1249680"/>
            <a:ext cx="4477385" cy="126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E4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54" y="4731528"/>
            <a:ext cx="1681622" cy="1721797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b="64149"/>
          <a:stretch>
            <a:fillRect/>
          </a:stretch>
        </p:blipFill>
        <p:spPr>
          <a:xfrm>
            <a:off x="0" y="5734063"/>
            <a:ext cx="2998935" cy="1123937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l="31250" b="37700"/>
          <a:stretch>
            <a:fillRect/>
          </a:stretch>
        </p:blipFill>
        <p:spPr>
          <a:xfrm rot="10800000">
            <a:off x="10129736" y="0"/>
            <a:ext cx="2062264" cy="1867838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0690" y="803201"/>
            <a:ext cx="179936" cy="1199573"/>
          </a:xfrm>
          <a:prstGeom prst="rect">
            <a:avLst/>
          </a:prstGeom>
        </p:spPr>
      </p:pic>
      <p:grpSp>
        <p:nvGrpSpPr>
          <p:cNvPr id="8" name="组合1"/>
          <p:cNvGrpSpPr/>
          <p:nvPr/>
        </p:nvGrpSpPr>
        <p:grpSpPr>
          <a:xfrm>
            <a:off x="-6985" y="-25743"/>
            <a:ext cx="12381865" cy="809572"/>
            <a:chOff x="0" y="0"/>
            <a:chExt cx="12381865" cy="809572"/>
          </a:xfrm>
        </p:grpSpPr>
        <p:sp>
          <p:nvSpPr>
            <p:cNvPr id="9" name="形状1"/>
            <p:cNvSpPr txBox="1"/>
            <p:nvPr/>
          </p:nvSpPr>
          <p:spPr>
            <a:xfrm>
              <a:off x="7620" y="25108"/>
              <a:ext cx="12191365" cy="559435"/>
            </a:xfrm>
            <a:prstGeom prst="rect">
              <a:avLst/>
            </a:prstGeom>
            <a:solidFill>
              <a:srgbClr val="FF3E45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2"/>
            <p:cNvSpPr txBox="1"/>
            <p:nvPr/>
          </p:nvSpPr>
          <p:spPr>
            <a:xfrm>
              <a:off x="0" y="0"/>
              <a:ext cx="12381865" cy="80957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C72727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N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arrating : </a:t>
              </a:r>
              <a:r>
                <a:rPr lang="en-US" altLang="zh-CN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W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29803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rite an ending individually.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29803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2"/>
          <p:cNvGrpSpPr/>
          <p:nvPr/>
        </p:nvGrpSpPr>
        <p:grpSpPr>
          <a:xfrm>
            <a:off x="770687" y="595312"/>
            <a:ext cx="11066288" cy="1282703"/>
            <a:chOff x="0" y="0"/>
            <a:chExt cx="11066288" cy="1282703"/>
          </a:xfrm>
        </p:grpSpPr>
        <p:sp>
          <p:nvSpPr>
            <p:cNvPr id="12" name="形状2"/>
            <p:cNvSpPr txBox="1"/>
            <p:nvPr/>
          </p:nvSpPr>
          <p:spPr>
            <a:xfrm>
              <a:off x="3810" y="49531"/>
              <a:ext cx="10751964" cy="1092203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3"/>
            <p:cNvSpPr txBox="1"/>
            <p:nvPr/>
          </p:nvSpPr>
          <p:spPr>
            <a:xfrm>
              <a:off x="0" y="0"/>
              <a:ext cx="11066288" cy="12827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请你选择一个结局，将故事补充完整，你也可以发挥自己想象，重新思考一个结局。不少于5句话。</a:t>
              </a:r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3"/>
          <p:cNvGrpSpPr/>
          <p:nvPr/>
        </p:nvGrpSpPr>
        <p:grpSpPr>
          <a:xfrm>
            <a:off x="772160" y="1940560"/>
            <a:ext cx="10948670" cy="4377055"/>
            <a:chOff x="0" y="0"/>
            <a:chExt cx="10948670" cy="4377055"/>
          </a:xfrm>
        </p:grpSpPr>
        <p:sp>
          <p:nvSpPr>
            <p:cNvPr id="15" name="形状3"/>
            <p:cNvSpPr txBox="1"/>
            <p:nvPr/>
          </p:nvSpPr>
          <p:spPr>
            <a:xfrm>
              <a:off x="7620" y="99060"/>
              <a:ext cx="10758170" cy="427799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4"/>
            <p:cNvSpPr txBox="1"/>
            <p:nvPr/>
          </p:nvSpPr>
          <p:spPr>
            <a:xfrm>
              <a:off x="0" y="0"/>
              <a:ext cx="10948670" cy="42290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300"/>
                </a:lnSpc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</a:r>
              <a:r>
                <a:rPr lang="zh-CN" altLang="en-US" b="1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  <a:sym typeface="+mn-ea"/>
                </a:rPr>
                <a:t>______________________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5300"/>
                </a:lnSpc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</a:r>
              <a:r>
                <a:rPr lang="zh-CN" altLang="en-US" b="1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  <a:sym typeface="+mn-ea"/>
                </a:rPr>
                <a:t>_______</a:t>
              </a:r>
              <a:r>
                <a:rPr lang="en-US" altLang="zh-CN" b="1" dirty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  <a:sym typeface="+mn-ea"/>
                </a:rPr>
                <a:t> </a:t>
              </a:r>
              <a:endParaRPr lang="en-US" altLang="zh-CN" sz="1800" b="1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  <a:sym typeface="+mn-ea"/>
              </a:endParaRPr>
            </a:p>
          </p:txBody>
        </p:sp>
      </p:grpSp>
      <p:sp>
        <p:nvSpPr>
          <p:cNvPr id="17" name="文本1"/>
          <p:cNvSpPr txBox="1"/>
          <p:nvPr/>
        </p:nvSpPr>
        <p:spPr>
          <a:xfrm>
            <a:off x="1405309" y="2147611"/>
            <a:ext cx="7595743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When Hansel and Gretel heard the voice, they..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3000" b="0" i="0" dirty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push/>
      </p:transition>
    </mc:Choice>
    <mc:Fallback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81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57875"/>
          <a:stretch>
            <a:fillRect/>
          </a:stretch>
        </p:blipFill>
        <p:spPr>
          <a:xfrm>
            <a:off x="0" y="0"/>
            <a:ext cx="12192000" cy="172179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57875"/>
          <a:stretch>
            <a:fillRect/>
          </a:stretch>
        </p:blipFill>
        <p:spPr>
          <a:xfrm rot="10800000">
            <a:off x="0" y="5136204"/>
            <a:ext cx="12192000" cy="1721796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rcRect l="26833" b="74800"/>
          <a:stretch>
            <a:fillRect/>
          </a:stretch>
        </p:blipFill>
        <p:spPr>
          <a:xfrm>
            <a:off x="0" y="6067712"/>
            <a:ext cx="2242143" cy="790288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rcRect r="17150" b="60050"/>
          <a:stretch>
            <a:fillRect/>
          </a:stretch>
        </p:blipFill>
        <p:spPr>
          <a:xfrm>
            <a:off x="9707101" y="5659707"/>
            <a:ext cx="2484900" cy="1198294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t="41480" r="35682"/>
          <a:stretch>
            <a:fillRect/>
          </a:stretch>
        </p:blipFill>
        <p:spPr>
          <a:xfrm>
            <a:off x="10221137" y="-1"/>
            <a:ext cx="1970863" cy="1835135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750" y="874281"/>
            <a:ext cx="1009966" cy="1034095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>
            <a:off x="2461899" y="2788821"/>
            <a:ext cx="315370" cy="431003"/>
          </a:xfrm>
          <a:custGeom>
            <a:avLst/>
            <a:gdLst>
              <a:gd name="connsiteX0" fmla="*/ 165863 w 315370"/>
              <a:gd name="connsiteY0" fmla="*/ 8095 h 431003"/>
              <a:gd name="connsiteX1" fmla="*/ 252776 w 315370"/>
              <a:gd name="connsiteY1" fmla="*/ 8095 h 431003"/>
              <a:gd name="connsiteX2" fmla="*/ 323549 w 315370"/>
              <a:gd name="connsiteY2" fmla="*/ 271003 h 431003"/>
              <a:gd name="connsiteX3" fmla="*/ 170771 w 315370"/>
              <a:gd name="connsiteY3" fmla="*/ 440663 h 431003"/>
              <a:gd name="connsiteX4" fmla="*/ 149288 w 315370"/>
              <a:gd name="connsiteY4" fmla="*/ 427819 h 431003"/>
              <a:gd name="connsiteX5" fmla="*/ 8179 w 315370"/>
              <a:gd name="connsiteY5" fmla="*/ 78138 h 43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370" h="431003">
                <a:moveTo>
                  <a:pt x="165863" y="8095"/>
                </a:moveTo>
                <a:cubicBezTo>
                  <a:pt x="252776" y="8095"/>
                  <a:pt x="323549" y="78138"/>
                  <a:pt x="323549" y="164155"/>
                </a:cubicBezTo>
                <a:cubicBezTo>
                  <a:pt x="323549" y="271003"/>
                  <a:pt x="182439" y="427819"/>
                  <a:pt x="176442" y="434402"/>
                </a:cubicBezTo>
                <a:cubicBezTo>
                  <a:pt x="170771" y="440663"/>
                  <a:pt x="160956" y="440663"/>
                  <a:pt x="155286" y="434402"/>
                </a:cubicBezTo>
                <a:cubicBezTo>
                  <a:pt x="149288" y="427819"/>
                  <a:pt x="8179" y="271003"/>
                  <a:pt x="8179" y="164155"/>
                </a:cubicBezTo>
                <a:cubicBezTo>
                  <a:pt x="8179" y="78138"/>
                  <a:pt x="78843" y="8095"/>
                  <a:pt x="165863" y="8095"/>
                </a:cubicBezTo>
                <a:close/>
              </a:path>
            </a:pathLst>
          </a:custGeom>
          <a:solidFill>
            <a:srgbClr val="FF3E45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2"/>
          <p:cNvSpPr txBox="1"/>
          <p:nvPr/>
        </p:nvSpPr>
        <p:spPr>
          <a:xfrm>
            <a:off x="9667312" y="4926142"/>
            <a:ext cx="315370" cy="431003"/>
          </a:xfrm>
          <a:custGeom>
            <a:avLst/>
            <a:gdLst>
              <a:gd name="connsiteX0" fmla="*/ 165863 w 315370"/>
              <a:gd name="connsiteY0" fmla="*/ 8095 h 431003"/>
              <a:gd name="connsiteX1" fmla="*/ 252776 w 315370"/>
              <a:gd name="connsiteY1" fmla="*/ 8095 h 431003"/>
              <a:gd name="connsiteX2" fmla="*/ 323549 w 315370"/>
              <a:gd name="connsiteY2" fmla="*/ 271003 h 431003"/>
              <a:gd name="connsiteX3" fmla="*/ 170771 w 315370"/>
              <a:gd name="connsiteY3" fmla="*/ 440663 h 431003"/>
              <a:gd name="connsiteX4" fmla="*/ 149288 w 315370"/>
              <a:gd name="connsiteY4" fmla="*/ 427819 h 431003"/>
              <a:gd name="connsiteX5" fmla="*/ 8179 w 315370"/>
              <a:gd name="connsiteY5" fmla="*/ 78138 h 43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370" h="431003">
                <a:moveTo>
                  <a:pt x="165863" y="8095"/>
                </a:moveTo>
                <a:cubicBezTo>
                  <a:pt x="252776" y="8095"/>
                  <a:pt x="323549" y="78138"/>
                  <a:pt x="323549" y="164155"/>
                </a:cubicBezTo>
                <a:cubicBezTo>
                  <a:pt x="323549" y="271003"/>
                  <a:pt x="182439" y="427819"/>
                  <a:pt x="176442" y="434402"/>
                </a:cubicBezTo>
                <a:cubicBezTo>
                  <a:pt x="170771" y="440663"/>
                  <a:pt x="160956" y="440663"/>
                  <a:pt x="155286" y="434402"/>
                </a:cubicBezTo>
                <a:cubicBezTo>
                  <a:pt x="149288" y="427819"/>
                  <a:pt x="8179" y="271003"/>
                  <a:pt x="8179" y="164155"/>
                </a:cubicBezTo>
                <a:cubicBezTo>
                  <a:pt x="8179" y="78138"/>
                  <a:pt x="78843" y="8095"/>
                  <a:pt x="165863" y="8095"/>
                </a:cubicBezTo>
                <a:close/>
              </a:path>
            </a:pathLst>
          </a:custGeom>
          <a:solidFill>
            <a:srgbClr val="FF3E45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3"/>
          <p:cNvSpPr txBox="1"/>
          <p:nvPr/>
        </p:nvSpPr>
        <p:spPr>
          <a:xfrm>
            <a:off x="5461265" y="2414255"/>
            <a:ext cx="315370" cy="431003"/>
          </a:xfrm>
          <a:custGeom>
            <a:avLst/>
            <a:gdLst>
              <a:gd name="connsiteX0" fmla="*/ 165863 w 315370"/>
              <a:gd name="connsiteY0" fmla="*/ 8095 h 431003"/>
              <a:gd name="connsiteX1" fmla="*/ 252776 w 315370"/>
              <a:gd name="connsiteY1" fmla="*/ 8095 h 431003"/>
              <a:gd name="connsiteX2" fmla="*/ 323549 w 315370"/>
              <a:gd name="connsiteY2" fmla="*/ 271003 h 431003"/>
              <a:gd name="connsiteX3" fmla="*/ 170771 w 315370"/>
              <a:gd name="connsiteY3" fmla="*/ 440663 h 431003"/>
              <a:gd name="connsiteX4" fmla="*/ 149288 w 315370"/>
              <a:gd name="connsiteY4" fmla="*/ 427819 h 431003"/>
              <a:gd name="connsiteX5" fmla="*/ 8179 w 315370"/>
              <a:gd name="connsiteY5" fmla="*/ 78138 h 43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370" h="431003">
                <a:moveTo>
                  <a:pt x="165863" y="8095"/>
                </a:moveTo>
                <a:cubicBezTo>
                  <a:pt x="252776" y="8095"/>
                  <a:pt x="323549" y="78138"/>
                  <a:pt x="323549" y="164155"/>
                </a:cubicBezTo>
                <a:cubicBezTo>
                  <a:pt x="323549" y="271003"/>
                  <a:pt x="182439" y="427819"/>
                  <a:pt x="176442" y="434402"/>
                </a:cubicBezTo>
                <a:cubicBezTo>
                  <a:pt x="170771" y="440663"/>
                  <a:pt x="160956" y="440663"/>
                  <a:pt x="155286" y="434402"/>
                </a:cubicBezTo>
                <a:cubicBezTo>
                  <a:pt x="149288" y="427819"/>
                  <a:pt x="8179" y="271003"/>
                  <a:pt x="8179" y="164155"/>
                </a:cubicBezTo>
                <a:cubicBezTo>
                  <a:pt x="8179" y="78138"/>
                  <a:pt x="78843" y="8095"/>
                  <a:pt x="165863" y="8095"/>
                </a:cubicBezTo>
                <a:close/>
              </a:path>
            </a:pathLst>
          </a:custGeom>
          <a:solidFill>
            <a:srgbClr val="FF3E45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1" name="组合1"/>
          <p:cNvGrpSpPr/>
          <p:nvPr/>
        </p:nvGrpSpPr>
        <p:grpSpPr>
          <a:xfrm>
            <a:off x="-7620" y="-14545"/>
            <a:ext cx="12381865" cy="809625"/>
            <a:chOff x="0" y="0"/>
            <a:chExt cx="12381865" cy="809625"/>
          </a:xfrm>
        </p:grpSpPr>
        <p:sp>
          <p:nvSpPr>
            <p:cNvPr id="12" name="形状4"/>
            <p:cNvSpPr txBox="1"/>
            <p:nvPr/>
          </p:nvSpPr>
          <p:spPr>
            <a:xfrm>
              <a:off x="7620" y="14545"/>
              <a:ext cx="12191365" cy="559435"/>
            </a:xfrm>
            <a:prstGeom prst="rect">
              <a:avLst/>
            </a:prstGeom>
            <a:solidFill>
              <a:srgbClr val="FF8810">
                <a:alpha val="100000"/>
              </a:srgbClr>
            </a:solidFill>
            <a:ln w="1270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1"/>
            <p:cNvSpPr txBox="1"/>
            <p:nvPr/>
          </p:nvSpPr>
          <p:spPr>
            <a:xfrm>
              <a:off x="0" y="0"/>
              <a:ext cx="12381865" cy="80962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32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FF7E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30196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B</a:t>
              </a:r>
              <a:r>
                <a:rPr lang="zh-CN" altLang="en-US" sz="2800" b="0" i="0" dirty="0">
                  <a:ln w="5715">
                    <a:solidFill>
                      <a:srgbClr val="000000">
                        <a:alpha val="100000"/>
                      </a:srgbClr>
                    </a:solidFill>
                  </a:ln>
                  <a:solidFill>
                    <a:srgbClr val="000000">
                      <a:alpha val="100000"/>
                    </a:srgbClr>
                  </a:solidFill>
                  <a:effectLst>
                    <a:outerShdw blurRad="38100" dist="22860" dir="5400000" rotWithShape="0">
                      <a:srgbClr val="000000">
                        <a:alpha val="30196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ridging:  Evaluate peers' work on  your “Orange Card”.</a:t>
              </a:r>
              <a:endParaRPr lang="zh-CN" altLang="en-US" sz="2800" b="0" i="0" dirty="0">
                <a:ln w="5715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000000">
                    <a:alpha val="100000"/>
                  </a:srgbClr>
                </a:solidFill>
                <a:effectLst>
                  <a:outerShdw blurRad="38100" dist="22860" dir="5400000" rotWithShape="0">
                    <a:srgbClr val="000000">
                      <a:alpha val="30196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32" y="1231792"/>
            <a:ext cx="10689774" cy="42957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rcRect l="10806" t="-5155"/>
          <a:stretch>
            <a:fillRect/>
          </a:stretch>
        </p:blipFill>
        <p:spPr>
          <a:xfrm>
            <a:off x="7806690" y="3522345"/>
            <a:ext cx="309245" cy="1943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85.01622047244086,&quot;left&quot;:15.11023622047244,&quot;top&quot;:124.89527559055118,&quot;width&quot;:599.3055118110236}"/>
</p:tagLst>
</file>

<file path=ppt/tags/tag2.xml><?xml version="1.0" encoding="utf-8"?>
<p:tagLst xmlns:p="http://schemas.openxmlformats.org/presentationml/2006/main">
  <p:tag name="KSO_WM_DIAGRAM_VIRTUALLY_FRAME" val="{&quot;height&quot;:385.01622047244086,&quot;left&quot;:15.11023622047244,&quot;top&quot;:124.89527559055118,&quot;width&quot;:599.3055118110236}"/>
</p:tagLst>
</file>

<file path=ppt/tags/tag3.xml><?xml version="1.0" encoding="utf-8"?>
<p:tagLst xmlns:p="http://schemas.openxmlformats.org/presentationml/2006/main">
  <p:tag name="KSO_WM_DIAGRAM_VIRTUALLY_FRAME" val="{&quot;height&quot;:385.01622047244086,&quot;left&quot;:15.11023622047244,&quot;top&quot;:124.89527559055118,&quot;width&quot;:599.3055118110236}"/>
</p:tagLst>
</file>

<file path=ppt/tags/tag4.xml><?xml version="1.0" encoding="utf-8"?>
<p:tagLst xmlns:p="http://schemas.openxmlformats.org/presentationml/2006/main">
  <p:tag name="KSO_WM_DIAGRAM_VIRTUALLY_FRAME" val="{&quot;height&quot;:385.01622047244086,&quot;left&quot;:15.11023622047244,&quot;top&quot;:124.89527559055118,&quot;width&quot;:599.3055118110236}"/>
</p:tagLst>
</file>

<file path=ppt/tags/tag5.xml><?xml version="1.0" encoding="utf-8"?>
<p:tagLst xmlns:p="http://schemas.openxmlformats.org/presentationml/2006/main">
  <p:tag name="KSO_WM_DIAGRAM_VIRTUALLY_FRAME" val="{&quot;height&quot;:385.01622047244086,&quot;left&quot;:15.11023622047244,&quot;top&quot;:124.89527559055118,&quot;width&quot;:599.3055118110236}"/>
</p:tagLst>
</file>

<file path=ppt/tags/tag6.xml><?xml version="1.0" encoding="utf-8"?>
<p:tagLst xmlns:p="http://schemas.openxmlformats.org/presentationml/2006/main">
  <p:tag name="KSO_WM_DIAGRAM_VIRTUALLY_FRAME" val="{&quot;height&quot;:385.01622047244086,&quot;left&quot;:15.11023622047244,&quot;top&quot;:124.89527559055118,&quot;width&quot;:599.305511811023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3434</Words>
  <Application>WPS 演示</Application>
  <PresentationFormat>宽屏</PresentationFormat>
  <Paragraphs>217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Times New Roman</vt:lpstr>
      <vt:lpstr>微软雅黑</vt:lpstr>
      <vt:lpstr>Times New Roman</vt:lpstr>
      <vt:lpstr>Wingdings</vt:lpstr>
      <vt:lpstr>等线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（6稿) 8下Unit 6 ppt(1)</dc:title>
  <dc:creator>seewo_3978</dc:creator>
  <cp:lastModifiedBy>Zxnkxx</cp:lastModifiedBy>
  <cp:revision>12</cp:revision>
  <dcterms:created xsi:type="dcterms:W3CDTF">2025-04-19T07:17:00Z</dcterms:created>
  <dcterms:modified xsi:type="dcterms:W3CDTF">2025-04-21T06:16:18Z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5.2.4.8846</vt:lpwstr>
  </property>
  <property fmtid="{D5CDD505-2E9C-101B-9397-08002B2CF9AE}" pid="4" name="EasiNoteCoursewareInfo">
    <vt:lpwstr/>
  </property>
  <property fmtid="{D5CDD505-2E9C-101B-9397-08002B2CF9AE}" pid="5" name="EasiNoteDocumentName">
    <vt:lpwstr>（6稿) 8下Unit 6 ppt(1)</vt:lpwstr>
  </property>
  <property fmtid="{D5CDD505-2E9C-101B-9397-08002B2CF9AE}" pid="6" name="EasiNoteAuthor">
    <vt:lpwstr>tzjsjikvjjgpjurkutrxtm34v4221161</vt:lpwstr>
  </property>
  <property fmtid="{D5CDD505-2E9C-101B-9397-08002B2CF9AE}" pid="7" name="EasiNoteUpstreamCoursewareInfo_0">
    <vt:lpwstr>da821e41-3f57-45af-885b-1a0860fbd47c</vt:lpwstr>
  </property>
  <property fmtid="{D5CDD505-2E9C-101B-9397-08002B2CF9AE}" pid="8" name="ICV">
    <vt:lpwstr>F79F81B5DB7649D9945ED5AB014ABF04_13</vt:lpwstr>
  </property>
  <property fmtid="{D5CDD505-2E9C-101B-9397-08002B2CF9AE}" pid="9" name="KSOProductBuildVer">
    <vt:lpwstr>2052-12.1.0.20305</vt:lpwstr>
  </property>
</Properties>
</file>