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7" r:id="rId3"/>
    <p:sldId id="259" r:id="rId4"/>
    <p:sldId id="263" r:id="rId5"/>
    <p:sldId id="294" r:id="rId6"/>
    <p:sldId id="420" r:id="rId7"/>
    <p:sldId id="279" r:id="rId8"/>
    <p:sldId id="280" r:id="rId9"/>
    <p:sldId id="281" r:id="rId10"/>
    <p:sldId id="282" r:id="rId11"/>
    <p:sldId id="260" r:id="rId12"/>
    <p:sldId id="283" r:id="rId13"/>
    <p:sldId id="284" r:id="rId14"/>
    <p:sldId id="262" r:id="rId15"/>
    <p:sldId id="293" r:id="rId16"/>
    <p:sldId id="288" r:id="rId17"/>
    <p:sldId id="289" r:id="rId18"/>
    <p:sldId id="291" r:id="rId19"/>
    <p:sldId id="295" r:id="rId20"/>
    <p:sldId id="296" r:id="rId21"/>
    <p:sldId id="297" r:id="rId22"/>
    <p:sldId id="298" r:id="rId23"/>
    <p:sldId id="299" r:id="rId24"/>
    <p:sldId id="306" r:id="rId25"/>
    <p:sldId id="302" r:id="rId26"/>
    <p:sldId id="300" r:id="rId27"/>
    <p:sldId id="301" r:id="rId28"/>
    <p:sldId id="303" r:id="rId29"/>
    <p:sldId id="371" r:id="rId30"/>
    <p:sldId id="305" r:id="rId31"/>
    <p:sldId id="308" r:id="rId32"/>
    <p:sldId id="307" r:id="rId33"/>
    <p:sldId id="333" r:id="rId34"/>
    <p:sldId id="362" r:id="rId35"/>
    <p:sldId id="364" r:id="rId36"/>
    <p:sldId id="361" r:id="rId37"/>
    <p:sldId id="366" r:id="rId39"/>
    <p:sldId id="421" r:id="rId40"/>
    <p:sldId id="360" r:id="rId41"/>
    <p:sldId id="372" r:id="rId42"/>
    <p:sldId id="356" r:id="rId43"/>
    <p:sldId id="357" r:id="rId44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3C3F"/>
    <a:srgbClr val="C65455"/>
    <a:srgbClr val="D90101"/>
    <a:srgbClr val="FFFFFF"/>
    <a:srgbClr val="C19AD9"/>
    <a:srgbClr val="BD6427"/>
    <a:srgbClr val="4D2E0E"/>
    <a:srgbClr val="3F3F3F"/>
    <a:srgbClr val="805225"/>
    <a:srgbClr val="C55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深色样式 1 - 强调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66BB80-9744-4B8F-8381-E690ED832DD5}" styleName="{8a66bb80-9744-4b8f-8381-e690ed832dd5}">
    <a:wholeTbl>
      <a:tcTxStyle>
        <a:fontRef idx="none">
          <a:prstClr val="black"/>
        </a:fontRef>
      </a:tcTxStyle>
      <a:tcStyle>
        <a:tcBdr>
          <a:left>
            <a:ln w="12700" cmpd="sng">
              <a:solidFill>
                <a:srgbClr val="F5D4D0"/>
              </a:solidFill>
            </a:ln>
          </a:left>
          <a:right>
            <a:ln w="12700" cmpd="sng">
              <a:solidFill>
                <a:srgbClr val="F5D4D0"/>
              </a:solidFill>
            </a:ln>
          </a:right>
          <a:top>
            <a:ln w="12700" cmpd="sng">
              <a:solidFill>
                <a:srgbClr val="F5D4D0"/>
              </a:solidFill>
            </a:ln>
          </a:top>
          <a:bottom>
            <a:ln w="12700" cmpd="sng">
              <a:solidFill>
                <a:srgbClr val="F5D4D0"/>
              </a:solidFill>
            </a:ln>
          </a:bottom>
          <a:insideH>
            <a:ln w="12700" cmpd="sng">
              <a:solidFill>
                <a:srgbClr val="F5D4D0"/>
              </a:solidFill>
            </a:ln>
          </a:insideH>
          <a:insideV>
            <a:ln w="12700" cmpd="sng">
              <a:solidFill>
                <a:srgbClr val="F5D4D0"/>
              </a:solidFill>
            </a:ln>
          </a:insideV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FFFFFF"/>
          </a:solidFill>
        </a:fill>
      </a:tcStyle>
    </a:band1H>
    <a:band2H>
      <a:tcTxStyle>
        <a:fontRef idx="none">
          <a:prstClr val="black"/>
        </a:fontRef>
      </a:tcTxStyle>
      <a:tcStyle>
        <a:tcBdr/>
        <a:fill>
          <a:solidFill>
            <a:srgbClr val="F9E6E4"/>
          </a:solidFill>
        </a:fill>
      </a:tcStyle>
    </a:band2H>
    <a:firstRow>
      <a:tcTxStyle>
        <a:fontRef idx="none">
          <a:prstClr val="black"/>
        </a:fontRef>
      </a:tcTxStyle>
      <a:tcStyle>
        <a:tcBdr/>
        <a:fill>
          <a:solidFill>
            <a:srgbClr val="F5D4D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3" autoAdjust="0"/>
    <p:restoredTop sz="94660"/>
  </p:normalViewPr>
  <p:slideViewPr>
    <p:cSldViewPr snapToGrid="0">
      <p:cViewPr>
        <p:scale>
          <a:sx n="75" d="100"/>
          <a:sy n="75" d="100"/>
        </p:scale>
        <p:origin x="73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8" Type="http://schemas.openxmlformats.org/officeDocument/2006/relationships/tags" Target="tags/tag226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1219200" y="720000"/>
            <a:ext cx="990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" name="Google Shape;80;p19"/>
          <p:cNvSpPr txBox="1">
            <a:spLocks noGrp="1"/>
          </p:cNvSpPr>
          <p:nvPr>
            <p:ph type="subTitle" idx="1"/>
          </p:nvPr>
        </p:nvSpPr>
        <p:spPr>
          <a:xfrm>
            <a:off x="1312067" y="2541100"/>
            <a:ext cx="2699200" cy="5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/>
        </p:txBody>
      </p:sp>
      <p:sp>
        <p:nvSpPr>
          <p:cNvPr id="81" name="Google Shape;81;p19"/>
          <p:cNvSpPr txBox="1">
            <a:spLocks noGrp="1"/>
          </p:cNvSpPr>
          <p:nvPr>
            <p:ph type="subTitle" idx="2"/>
          </p:nvPr>
        </p:nvSpPr>
        <p:spPr>
          <a:xfrm>
            <a:off x="1312051" y="3056267"/>
            <a:ext cx="2699200" cy="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9"/>
          <p:cNvSpPr txBox="1">
            <a:spLocks noGrp="1"/>
          </p:cNvSpPr>
          <p:nvPr>
            <p:ph type="subTitle" idx="3"/>
          </p:nvPr>
        </p:nvSpPr>
        <p:spPr>
          <a:xfrm>
            <a:off x="1312067" y="4408400"/>
            <a:ext cx="2699200" cy="5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/>
        </p:txBody>
      </p:sp>
      <p:sp>
        <p:nvSpPr>
          <p:cNvPr id="83" name="Google Shape;83;p19"/>
          <p:cNvSpPr txBox="1">
            <a:spLocks noGrp="1"/>
          </p:cNvSpPr>
          <p:nvPr>
            <p:ph type="subTitle" idx="4"/>
          </p:nvPr>
        </p:nvSpPr>
        <p:spPr>
          <a:xfrm>
            <a:off x="1312051" y="4923600"/>
            <a:ext cx="2699200" cy="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9"/>
          <p:cNvSpPr txBox="1">
            <a:spLocks noGrp="1"/>
          </p:cNvSpPr>
          <p:nvPr>
            <p:ph type="subTitle" idx="5"/>
          </p:nvPr>
        </p:nvSpPr>
        <p:spPr>
          <a:xfrm>
            <a:off x="4822633" y="2541100"/>
            <a:ext cx="2699200" cy="5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/>
        </p:txBody>
      </p:sp>
      <p:sp>
        <p:nvSpPr>
          <p:cNvPr id="85" name="Google Shape;85;p19"/>
          <p:cNvSpPr txBox="1">
            <a:spLocks noGrp="1"/>
          </p:cNvSpPr>
          <p:nvPr>
            <p:ph type="subTitle" idx="6"/>
          </p:nvPr>
        </p:nvSpPr>
        <p:spPr>
          <a:xfrm>
            <a:off x="4822617" y="3056267"/>
            <a:ext cx="2699200" cy="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 txBox="1">
            <a:spLocks noGrp="1"/>
          </p:cNvSpPr>
          <p:nvPr>
            <p:ph type="subTitle" idx="7"/>
          </p:nvPr>
        </p:nvSpPr>
        <p:spPr>
          <a:xfrm>
            <a:off x="4822633" y="4408400"/>
            <a:ext cx="2699200" cy="5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/>
        </p:txBody>
      </p:sp>
      <p:sp>
        <p:nvSpPr>
          <p:cNvPr id="87" name="Google Shape;87;p19"/>
          <p:cNvSpPr txBox="1">
            <a:spLocks noGrp="1"/>
          </p:cNvSpPr>
          <p:nvPr>
            <p:ph type="subTitle" idx="8"/>
          </p:nvPr>
        </p:nvSpPr>
        <p:spPr>
          <a:xfrm>
            <a:off x="4822617" y="4923600"/>
            <a:ext cx="2699200" cy="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9"/>
          <p:cNvSpPr txBox="1">
            <a:spLocks noGrp="1"/>
          </p:cNvSpPr>
          <p:nvPr>
            <p:ph type="subTitle" idx="9"/>
          </p:nvPr>
        </p:nvSpPr>
        <p:spPr>
          <a:xfrm>
            <a:off x="8333167" y="2541100"/>
            <a:ext cx="2699200" cy="5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/>
        </p:txBody>
      </p:sp>
      <p:sp>
        <p:nvSpPr>
          <p:cNvPr id="89" name="Google Shape;89;p19"/>
          <p:cNvSpPr txBox="1">
            <a:spLocks noGrp="1"/>
          </p:cNvSpPr>
          <p:nvPr>
            <p:ph type="subTitle" idx="13"/>
          </p:nvPr>
        </p:nvSpPr>
        <p:spPr>
          <a:xfrm>
            <a:off x="8333151" y="3056267"/>
            <a:ext cx="2699200" cy="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9"/>
          <p:cNvSpPr txBox="1">
            <a:spLocks noGrp="1"/>
          </p:cNvSpPr>
          <p:nvPr>
            <p:ph type="subTitle" idx="14"/>
          </p:nvPr>
        </p:nvSpPr>
        <p:spPr>
          <a:xfrm>
            <a:off x="8333167" y="4408400"/>
            <a:ext cx="2699200" cy="5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sz="2400" b="1">
                <a:latin typeface="Bad Script"/>
                <a:ea typeface="Bad Script"/>
                <a:cs typeface="Bad Script"/>
                <a:sym typeface="Bad Script"/>
              </a:defRPr>
            </a:lvl9pPr>
          </a:lstStyle>
          <a:p/>
        </p:txBody>
      </p:sp>
      <p:sp>
        <p:nvSpPr>
          <p:cNvPr id="91" name="Google Shape;91;p19"/>
          <p:cNvSpPr txBox="1">
            <a:spLocks noGrp="1"/>
          </p:cNvSpPr>
          <p:nvPr>
            <p:ph type="subTitle" idx="15"/>
          </p:nvPr>
        </p:nvSpPr>
        <p:spPr>
          <a:xfrm>
            <a:off x="8333151" y="4923600"/>
            <a:ext cx="2699200" cy="8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1219200" y="720000"/>
            <a:ext cx="990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1904484" y="2880533"/>
            <a:ext cx="2613200" cy="6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>
            <a:spLocks noGrp="1"/>
          </p:cNvSpPr>
          <p:nvPr>
            <p:ph type="subTitle" idx="2"/>
          </p:nvPr>
        </p:nvSpPr>
        <p:spPr>
          <a:xfrm>
            <a:off x="4789403" y="2880533"/>
            <a:ext cx="2613200" cy="6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>
            <a:spLocks noGrp="1"/>
          </p:cNvSpPr>
          <p:nvPr>
            <p:ph type="subTitle" idx="3"/>
          </p:nvPr>
        </p:nvSpPr>
        <p:spPr>
          <a:xfrm>
            <a:off x="7674323" y="2880533"/>
            <a:ext cx="2613200" cy="6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ad Script"/>
              <a:buNone/>
              <a:defRPr b="1"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>
            <a:spLocks noGrp="1"/>
          </p:cNvSpPr>
          <p:nvPr>
            <p:ph type="subTitle" idx="4"/>
          </p:nvPr>
        </p:nvSpPr>
        <p:spPr>
          <a:xfrm>
            <a:off x="1904484" y="3502533"/>
            <a:ext cx="2613200" cy="15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6"/>
          <p:cNvSpPr txBox="1">
            <a:spLocks noGrp="1"/>
          </p:cNvSpPr>
          <p:nvPr>
            <p:ph type="subTitle" idx="5"/>
          </p:nvPr>
        </p:nvSpPr>
        <p:spPr>
          <a:xfrm>
            <a:off x="4789401" y="3502533"/>
            <a:ext cx="2613200" cy="15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>
            <a:spLocks noGrp="1"/>
          </p:cNvSpPr>
          <p:nvPr>
            <p:ph type="subTitle" idx="6"/>
          </p:nvPr>
        </p:nvSpPr>
        <p:spPr>
          <a:xfrm>
            <a:off x="7674319" y="3502533"/>
            <a:ext cx="2613200" cy="15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../media/image17.png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../media/image23.png"/><Relationship Id="rId36" Type="http://schemas.openxmlformats.org/officeDocument/2006/relationships/slideLayout" Target="../slideLayouts/slideLayout2.xml"/><Relationship Id="rId35" Type="http://schemas.microsoft.com/office/2007/relationships/media" Target="../media/media6.mp3"/><Relationship Id="rId34" Type="http://schemas.openxmlformats.org/officeDocument/2006/relationships/audio" Target="../media/media6.mp3"/><Relationship Id="rId33" Type="http://schemas.microsoft.com/office/2007/relationships/media" Target="../media/media5.mp3"/><Relationship Id="rId32" Type="http://schemas.openxmlformats.org/officeDocument/2006/relationships/audio" Target="../media/media5.mp3"/><Relationship Id="rId31" Type="http://schemas.microsoft.com/office/2007/relationships/media" Target="../media/media4.mp3"/><Relationship Id="rId30" Type="http://schemas.openxmlformats.org/officeDocument/2006/relationships/audio" Target="../media/media4.mp3"/><Relationship Id="rId3" Type="http://schemas.openxmlformats.org/officeDocument/2006/relationships/tags" Target="../tags/tag63.xml"/><Relationship Id="rId29" Type="http://schemas.openxmlformats.org/officeDocument/2006/relationships/image" Target="../media/image6.png"/><Relationship Id="rId28" Type="http://schemas.microsoft.com/office/2007/relationships/media" Target="../media/media3.mp3"/><Relationship Id="rId27" Type="http://schemas.openxmlformats.org/officeDocument/2006/relationships/audio" Target="../media/media3.mp3"/><Relationship Id="rId26" Type="http://schemas.openxmlformats.org/officeDocument/2006/relationships/image" Target="../media/image18.png"/><Relationship Id="rId25" Type="http://schemas.openxmlformats.org/officeDocument/2006/relationships/tags" Target="../tags/tag81.xml"/><Relationship Id="rId24" Type="http://schemas.openxmlformats.org/officeDocument/2006/relationships/tags" Target="../tags/tag80.xml"/><Relationship Id="rId23" Type="http://schemas.openxmlformats.org/officeDocument/2006/relationships/tags" Target="../tags/tag79.xml"/><Relationship Id="rId22" Type="http://schemas.openxmlformats.org/officeDocument/2006/relationships/tags" Target="../tags/tag78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image" Target="../media/image22.png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image" Target="../media/image25.png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image" Target="../media/image24.png"/><Relationship Id="rId1" Type="http://schemas.openxmlformats.org/officeDocument/2006/relationships/tags" Target="../tags/tag6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14.pn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35.png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7" Type="http://schemas.openxmlformats.org/officeDocument/2006/relationships/slideLayout" Target="../slideLayouts/slideLayout2.xml"/><Relationship Id="rId26" Type="http://schemas.microsoft.com/office/2007/relationships/media" Target="../media/media8.mp3"/><Relationship Id="rId25" Type="http://schemas.openxmlformats.org/officeDocument/2006/relationships/audio" Target="../media/media8.mp3"/><Relationship Id="rId24" Type="http://schemas.openxmlformats.org/officeDocument/2006/relationships/image" Target="../media/image6.png"/><Relationship Id="rId23" Type="http://schemas.microsoft.com/office/2007/relationships/media" Target="../media/media7.mp3"/><Relationship Id="rId22" Type="http://schemas.openxmlformats.org/officeDocument/2006/relationships/audio" Target="../media/media7.mp3"/><Relationship Id="rId21" Type="http://schemas.openxmlformats.org/officeDocument/2006/relationships/image" Target="../media/image41.png"/><Relationship Id="rId20" Type="http://schemas.microsoft.com/office/2007/relationships/hdphoto" Target="../media/image40.wdp"/><Relationship Id="rId2" Type="http://schemas.openxmlformats.org/officeDocument/2006/relationships/image" Target="../media/image14.png"/><Relationship Id="rId19" Type="http://schemas.openxmlformats.org/officeDocument/2006/relationships/image" Target="../media/image39.png"/><Relationship Id="rId18" Type="http://schemas.microsoft.com/office/2007/relationships/hdphoto" Target="../media/image38.wdp"/><Relationship Id="rId17" Type="http://schemas.openxmlformats.org/officeDocument/2006/relationships/image" Target="../media/image37.png"/><Relationship Id="rId16" Type="http://schemas.openxmlformats.org/officeDocument/2006/relationships/image" Target="../media/image36.png"/><Relationship Id="rId15" Type="http://schemas.openxmlformats.org/officeDocument/2006/relationships/image" Target="../media/image35.png"/><Relationship Id="rId14" Type="http://schemas.openxmlformats.org/officeDocument/2006/relationships/image" Target="../media/image34.png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image" Target="../media/image13.png"/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94.xml"/><Relationship Id="rId12" Type="http://schemas.microsoft.com/office/2007/relationships/hdphoto" Target="../media/image44.wdp"/><Relationship Id="rId11" Type="http://schemas.openxmlformats.org/officeDocument/2006/relationships/image" Target="../media/image43.png"/><Relationship Id="rId10" Type="http://schemas.openxmlformats.org/officeDocument/2006/relationships/tags" Target="../tags/tag93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3" Type="http://schemas.openxmlformats.org/officeDocument/2006/relationships/image" Target="../media/image18.png"/><Relationship Id="rId2" Type="http://schemas.openxmlformats.org/officeDocument/2006/relationships/image" Target="../media/image48.jpeg"/><Relationship Id="rId1" Type="http://schemas.openxmlformats.org/officeDocument/2006/relationships/tags" Target="../tags/tag9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0.xml"/><Relationship Id="rId2" Type="http://schemas.openxmlformats.org/officeDocument/2006/relationships/image" Target="../media/image49.png"/><Relationship Id="rId1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128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image" Target="../media/image51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19" Type="http://schemas.openxmlformats.org/officeDocument/2006/relationships/image" Target="../media/image52.png"/><Relationship Id="rId18" Type="http://schemas.openxmlformats.org/officeDocument/2006/relationships/tags" Target="../tags/tag145.xml"/><Relationship Id="rId17" Type="http://schemas.openxmlformats.org/officeDocument/2006/relationships/image" Target="../media/image18.png"/><Relationship Id="rId16" Type="http://schemas.openxmlformats.org/officeDocument/2006/relationships/tags" Target="../tags/tag144.xml"/><Relationship Id="rId15" Type="http://schemas.openxmlformats.org/officeDocument/2006/relationships/tags" Target="../tags/tag14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tags" Target="../tags/tag131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image" Target="../media/image54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59.xml"/><Relationship Id="rId16" Type="http://schemas.openxmlformats.org/officeDocument/2006/relationships/image" Target="../media/image18.png"/><Relationship Id="rId15" Type="http://schemas.openxmlformats.org/officeDocument/2006/relationships/tags" Target="../tags/tag158.xml"/><Relationship Id="rId14" Type="http://schemas.openxmlformats.org/officeDocument/2006/relationships/tags" Target="../tags/tag157.xml"/><Relationship Id="rId13" Type="http://schemas.openxmlformats.org/officeDocument/2006/relationships/tags" Target="../tags/tag156.xml"/><Relationship Id="rId12" Type="http://schemas.openxmlformats.org/officeDocument/2006/relationships/tags" Target="../tags/tag155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0" Type="http://schemas.openxmlformats.org/officeDocument/2006/relationships/notesSlide" Target="../notesSlides/notesSlide1.xml"/><Relationship Id="rId2" Type="http://schemas.openxmlformats.org/officeDocument/2006/relationships/tags" Target="../tags/tag160.xml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57.png"/><Relationship Id="rId17" Type="http://schemas.openxmlformats.org/officeDocument/2006/relationships/tags" Target="../tags/tag173.xml"/><Relationship Id="rId16" Type="http://schemas.openxmlformats.org/officeDocument/2006/relationships/image" Target="../media/image18.png"/><Relationship Id="rId15" Type="http://schemas.openxmlformats.org/officeDocument/2006/relationships/tags" Target="../tags/tag172.xml"/><Relationship Id="rId14" Type="http://schemas.openxmlformats.org/officeDocument/2006/relationships/image" Target="../media/image56.png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60.png"/><Relationship Id="rId16" Type="http://schemas.openxmlformats.org/officeDocument/2006/relationships/image" Target="../media/image59.jpeg"/><Relationship Id="rId15" Type="http://schemas.openxmlformats.org/officeDocument/2006/relationships/tags" Target="../tags/tag201.xml"/><Relationship Id="rId14" Type="http://schemas.openxmlformats.org/officeDocument/2006/relationships/image" Target="../media/image18.png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88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image" Target="../media/image18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62.png"/><Relationship Id="rId15" Type="http://schemas.openxmlformats.org/officeDocument/2006/relationships/image" Target="../media/image61.png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tags" Target="../tags/tag214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image" Target="../media/image18.png"/><Relationship Id="rId2" Type="http://schemas.openxmlformats.org/officeDocument/2006/relationships/tags" Target="../tags/tag2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5.xml"/><Relationship Id="rId3" Type="http://schemas.openxmlformats.org/officeDocument/2006/relationships/image" Target="../media/image18.png"/><Relationship Id="rId2" Type="http://schemas.openxmlformats.org/officeDocument/2006/relationships/tags" Target="../tags/tag224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23.xml"/><Relationship Id="rId25" Type="http://schemas.openxmlformats.org/officeDocument/2006/relationships/image" Target="../media/image17.png"/><Relationship Id="rId24" Type="http://schemas.openxmlformats.org/officeDocument/2006/relationships/tags" Target="../tags/tag22.xml"/><Relationship Id="rId23" Type="http://schemas.openxmlformats.org/officeDocument/2006/relationships/tags" Target="../tags/tag21.xml"/><Relationship Id="rId22" Type="http://schemas.openxmlformats.org/officeDocument/2006/relationships/image" Target="../media/image16.png"/><Relationship Id="rId21" Type="http://schemas.openxmlformats.org/officeDocument/2006/relationships/tags" Target="../tags/tag20.xml"/><Relationship Id="rId20" Type="http://schemas.openxmlformats.org/officeDocument/2006/relationships/image" Target="../media/image15.png"/><Relationship Id="rId2" Type="http://schemas.openxmlformats.org/officeDocument/2006/relationships/tags" Target="../tags/tag5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14.png"/><Relationship Id="rId10" Type="http://schemas.openxmlformats.org/officeDocument/2006/relationships/tags" Target="../tags/tag1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../media/image10.png"/><Relationship Id="rId7" Type="http://schemas.openxmlformats.org/officeDocument/2006/relationships/tags" Target="../tags/tag25.xml"/><Relationship Id="rId6" Type="http://schemas.openxmlformats.org/officeDocument/2006/relationships/image" Target="../media/image21.png"/><Relationship Id="rId5" Type="http://schemas.openxmlformats.org/officeDocument/2006/relationships/tags" Target="../tags/tag24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image" Target="../media/image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21.png"/><Relationship Id="rId7" Type="http://schemas.openxmlformats.org/officeDocument/2006/relationships/image" Target="../media/image19.png"/><Relationship Id="rId6" Type="http://schemas.openxmlformats.org/officeDocument/2006/relationships/tags" Target="../tags/tag30.xml"/><Relationship Id="rId5" Type="http://schemas.openxmlformats.org/officeDocument/2006/relationships/image" Target="../media/image10.png"/><Relationship Id="rId4" Type="http://schemas.openxmlformats.org/officeDocument/2006/relationships/tags" Target="../tags/tag29.xml"/><Relationship Id="rId3" Type="http://schemas.openxmlformats.org/officeDocument/2006/relationships/image" Target="../media/image9.png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9" Type="http://schemas.openxmlformats.org/officeDocument/2006/relationships/tags" Target="../tags/tag37.xml"/><Relationship Id="rId18" Type="http://schemas.openxmlformats.org/officeDocument/2006/relationships/image" Target="../media/image6.png"/><Relationship Id="rId17" Type="http://schemas.microsoft.com/office/2007/relationships/media" Target="../media/media2.mp3"/><Relationship Id="rId16" Type="http://schemas.openxmlformats.org/officeDocument/2006/relationships/audio" Target="../media/media2.mp3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image" Target="../media/image20.png"/><Relationship Id="rId10" Type="http://schemas.openxmlformats.org/officeDocument/2006/relationships/tags" Target="../tags/tag3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image" Target="../media/image10.png"/><Relationship Id="rId4" Type="http://schemas.openxmlformats.org/officeDocument/2006/relationships/tags" Target="../tags/tag38.xml"/><Relationship Id="rId3" Type="http://schemas.openxmlformats.org/officeDocument/2006/relationships/image" Target="../media/image9.png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6.png"/><Relationship Id="rId20" Type="http://schemas.microsoft.com/office/2007/relationships/media" Target="../media/media2.mp3"/><Relationship Id="rId2" Type="http://schemas.openxmlformats.org/officeDocument/2006/relationships/image" Target="../media/image14.png"/><Relationship Id="rId19" Type="http://schemas.openxmlformats.org/officeDocument/2006/relationships/audio" Target="NULL" TargetMode="External"/><Relationship Id="rId18" Type="http://schemas.openxmlformats.org/officeDocument/2006/relationships/tags" Target="../tags/tag50.xml"/><Relationship Id="rId17" Type="http://schemas.openxmlformats.org/officeDocument/2006/relationships/tags" Target="../tags/tag49.xml"/><Relationship Id="rId16" Type="http://schemas.openxmlformats.org/officeDocument/2006/relationships/tags" Target="../tags/tag4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image" Target="../media/image19.png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9233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1115958"/>
            <a:ext cx="12192000" cy="4607545"/>
          </a:xfrm>
          <a:prstGeom prst="rect">
            <a:avLst/>
          </a:prstGeom>
          <a:solidFill>
            <a:schemeClr val="bg2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14679" y="2252596"/>
            <a:ext cx="11062970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Times New Roman" panose="02020603050405020304" charset="0"/>
                <a:cs typeface="Times New Roman" panose="02020603050405020304" charset="0"/>
              </a:rPr>
              <a:t>Unit 6</a:t>
            </a:r>
            <a:r>
              <a:rPr lang="en-US" altLang="zh-CN" sz="6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66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zh-CN" altLang="en-US" sz="4800" b="1" dirty="0">
                <a:latin typeface="Times New Roman" panose="02020603050405020304" charset="0"/>
                <a:cs typeface="Times New Roman" panose="02020603050405020304" charset="0"/>
              </a:rPr>
              <a:t>An old man tried to move the mountains.</a:t>
            </a:r>
            <a:endParaRPr lang="zh-CN" alt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85452" y="4142209"/>
            <a:ext cx="6321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Period 4 Listening &amp; Speaking</a:t>
            </a:r>
            <a:endParaRPr lang="en-US" altLang="zh-CN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69111" y="1446781"/>
            <a:ext cx="11954106" cy="805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 defTabSz="914400">
              <a:buClrTx/>
              <a:buSzTx/>
              <a:buFontTx/>
            </a:pPr>
            <a:r>
              <a:rPr lang="en-US" altLang="zh-CN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FZYaSong-H-GBK" panose="02000000000000000000" pitchFamily="2" charset="-122"/>
                <a:cs typeface="Arial" panose="020B0604020202020204" pitchFamily="34" charset="0"/>
                <a:sym typeface="+mn-ea"/>
              </a:rPr>
              <a:t>PEP</a:t>
            </a:r>
            <a:r>
              <a:rPr lang="en-US" altLang="zh-CN" sz="3200" b="1" i="1" kern="1200" dirty="0">
                <a:solidFill>
                  <a:schemeClr val="tx1"/>
                </a:solidFill>
                <a:latin typeface="Arial" panose="020B0604020202020204" pitchFamily="34" charset="0"/>
                <a:ea typeface="FZYaSong-H-GBK" panose="02000000000000000000" pitchFamily="2" charset="-122"/>
                <a:cs typeface="Arial" panose="020B0604020202020204" pitchFamily="34" charset="0"/>
                <a:sym typeface="+mn-ea"/>
              </a:rPr>
              <a:t> Go for it</a:t>
            </a:r>
            <a:r>
              <a:rPr lang="zh-CN" altLang="en-US" sz="3200" b="1" i="1" kern="1200" dirty="0">
                <a:solidFill>
                  <a:schemeClr val="tx1"/>
                </a:solidFill>
                <a:latin typeface="Arial" panose="020B0604020202020204" pitchFamily="34" charset="0"/>
                <a:ea typeface="FZYaSong-H-GBK" panose="02000000000000000000" pitchFamily="2" charset="-122"/>
                <a:cs typeface="Arial" panose="020B0604020202020204" pitchFamily="34" charset="0"/>
                <a:sym typeface="+mn-ea"/>
              </a:rPr>
              <a:t>！</a:t>
            </a:r>
            <a:r>
              <a:rPr lang="en-US" altLang="zh-CN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FZYaSong-H-GBK" panose="02000000000000000000" pitchFamily="2" charset="-122"/>
                <a:cs typeface="Arial" panose="020B0604020202020204" pitchFamily="34" charset="0"/>
                <a:sym typeface="+mn-ea"/>
              </a:rPr>
              <a:t>Grade 8 Volume II</a:t>
            </a:r>
            <a:endParaRPr lang="en-US" altLang="zh-CN" sz="3200" b="1" kern="1200" dirty="0">
              <a:solidFill>
                <a:schemeClr val="tx1"/>
              </a:solidFill>
              <a:latin typeface="Arial" panose="020B0604020202020204" pitchFamily="34" charset="0"/>
              <a:ea typeface="FZYaSong-H-GBK" panose="02000000000000000000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413318" y="5032250"/>
            <a:ext cx="7465695" cy="8058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 defTabSz="914400">
              <a:buClrTx/>
              <a:buSzTx/>
              <a:buFontTx/>
            </a:pPr>
            <a:r>
              <a:rPr lang="zh-CN" altLang="en-US" sz="3200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课例</a:t>
            </a:r>
            <a:r>
              <a:rPr lang="en-US" altLang="zh-CN" sz="3200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5</a:t>
            </a:r>
            <a:endParaRPr lang="en-US" altLang="zh-CN" sz="3200" b="1" kern="1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07109" y="1599263"/>
            <a:ext cx="3864063" cy="2174083"/>
            <a:chOff x="1707109" y="1464353"/>
            <a:chExt cx="3864063" cy="2174083"/>
          </a:xfrm>
        </p:grpSpPr>
        <p:grpSp>
          <p:nvGrpSpPr>
            <p:cNvPr id="30" name="组合 29"/>
            <p:cNvGrpSpPr/>
            <p:nvPr/>
          </p:nvGrpSpPr>
          <p:grpSpPr>
            <a:xfrm>
              <a:off x="1712397" y="1469282"/>
              <a:ext cx="3858775" cy="2169154"/>
              <a:chOff x="1074" y="1778"/>
              <a:chExt cx="6386" cy="3355"/>
            </a:xfrm>
          </p:grpSpPr>
          <p:sp>
            <p:nvSpPr>
              <p:cNvPr id="10" name="矩形 9"/>
              <p:cNvSpPr/>
              <p:nvPr>
                <p:custDataLst>
                  <p:tags r:id="rId1"/>
                </p:custDataLst>
              </p:nvPr>
            </p:nvSpPr>
            <p:spPr>
              <a:xfrm>
                <a:off x="1074" y="1778"/>
                <a:ext cx="6346" cy="3355"/>
              </a:xfrm>
              <a:prstGeom prst="rect">
                <a:avLst/>
              </a:prstGeom>
              <a:solidFill>
                <a:schemeClr val="bg1">
                  <a:alpha val="56000"/>
                </a:schemeClr>
              </a:solidFill>
              <a:ln w="53975" cmpd="sng">
                <a:solidFill>
                  <a:schemeClr val="accent2">
                    <a:lumMod val="7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" name="图片 2" descr="202306151528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39" y="1973"/>
                <a:ext cx="2721" cy="3160"/>
              </a:xfrm>
              <a:prstGeom prst="rect">
                <a:avLst/>
              </a:prstGeom>
            </p:spPr>
          </p:pic>
        </p:grpSp>
        <p:sp>
          <p:nvSpPr>
            <p:cNvPr id="41" name="圆角矩形 40"/>
            <p:cNvSpPr/>
            <p:nvPr>
              <p:custDataLst>
                <p:tags r:id="rId3"/>
              </p:custDataLst>
            </p:nvPr>
          </p:nvSpPr>
          <p:spPr>
            <a:xfrm>
              <a:off x="1707109" y="1464353"/>
              <a:ext cx="1379855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Scene 1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54366" y="1519845"/>
            <a:ext cx="4008120" cy="2338205"/>
            <a:chOff x="7054366" y="1384935"/>
            <a:chExt cx="4008120" cy="2338205"/>
          </a:xfrm>
        </p:grpSpPr>
        <p:grpSp>
          <p:nvGrpSpPr>
            <p:cNvPr id="31" name="组合 30"/>
            <p:cNvGrpSpPr/>
            <p:nvPr/>
          </p:nvGrpSpPr>
          <p:grpSpPr>
            <a:xfrm rot="600000">
              <a:off x="7054366" y="1623195"/>
              <a:ext cx="4008120" cy="2099945"/>
              <a:chOff x="10089" y="2160"/>
              <a:chExt cx="6312" cy="3307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0089" y="2160"/>
                <a:ext cx="5878" cy="3307"/>
              </a:xfrm>
              <a:prstGeom prst="rect">
                <a:avLst/>
              </a:prstGeom>
              <a:solidFill>
                <a:schemeClr val="bg1">
                  <a:alpha val="49000"/>
                </a:schemeClr>
              </a:solidFill>
              <a:ln w="57150" cmpd="sng">
                <a:solidFill>
                  <a:schemeClr val="accent2">
                    <a:lumMod val="7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6" name="图片 5" descr="202306151528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303298">
                <a:off x="14111" y="2783"/>
                <a:ext cx="2290" cy="2110"/>
              </a:xfrm>
              <a:prstGeom prst="rect">
                <a:avLst/>
              </a:prstGeom>
            </p:spPr>
          </p:pic>
        </p:grpSp>
        <p:sp>
          <p:nvSpPr>
            <p:cNvPr id="34" name="圆角矩形 33"/>
            <p:cNvSpPr/>
            <p:nvPr>
              <p:custDataLst>
                <p:tags r:id="rId5"/>
              </p:custDataLst>
            </p:nvPr>
          </p:nvSpPr>
          <p:spPr>
            <a:xfrm rot="631628">
              <a:off x="7218045" y="1384935"/>
              <a:ext cx="1379855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Scene 2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71266" y="4433695"/>
            <a:ext cx="3716020" cy="2171616"/>
            <a:chOff x="8261206" y="4298785"/>
            <a:chExt cx="3716020" cy="2171616"/>
          </a:xfrm>
        </p:grpSpPr>
        <p:grpSp>
          <p:nvGrpSpPr>
            <p:cNvPr id="33" name="组合 32"/>
            <p:cNvGrpSpPr/>
            <p:nvPr/>
          </p:nvGrpSpPr>
          <p:grpSpPr>
            <a:xfrm rot="360000">
              <a:off x="8261206" y="4430781"/>
              <a:ext cx="3716020" cy="2039620"/>
              <a:chOff x="12317" y="6742"/>
              <a:chExt cx="5878" cy="3306"/>
            </a:xfrm>
          </p:grpSpPr>
          <p:sp>
            <p:nvSpPr>
              <p:cNvPr id="8" name="矩形 7"/>
              <p:cNvSpPr/>
              <p:nvPr>
                <p:custDataLst>
                  <p:tags r:id="rId6"/>
                </p:custDataLst>
              </p:nvPr>
            </p:nvSpPr>
            <p:spPr>
              <a:xfrm>
                <a:off x="12317" y="6742"/>
                <a:ext cx="5878" cy="330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57150" cmpd="sng">
                <a:solidFill>
                  <a:schemeClr val="accent2">
                    <a:lumMod val="7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2" name="图片 31" descr="2023061515284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18" y="6943"/>
                <a:ext cx="2143" cy="3003"/>
              </a:xfrm>
              <a:prstGeom prst="rect">
                <a:avLst/>
              </a:prstGeom>
            </p:spPr>
          </p:pic>
        </p:grpSp>
        <p:sp>
          <p:nvSpPr>
            <p:cNvPr id="35" name="圆角矩形 34"/>
            <p:cNvSpPr/>
            <p:nvPr>
              <p:custDataLst>
                <p:tags r:id="rId8"/>
              </p:custDataLst>
            </p:nvPr>
          </p:nvSpPr>
          <p:spPr>
            <a:xfrm rot="338387">
              <a:off x="8317933" y="4298785"/>
              <a:ext cx="1379855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Scene 5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217518" y="4385566"/>
            <a:ext cx="3668052" cy="1868011"/>
            <a:chOff x="4568825" y="4296191"/>
            <a:chExt cx="3668052" cy="1868011"/>
          </a:xfrm>
        </p:grpSpPr>
        <p:grpSp>
          <p:nvGrpSpPr>
            <p:cNvPr id="20" name="组合 19"/>
            <p:cNvGrpSpPr/>
            <p:nvPr/>
          </p:nvGrpSpPr>
          <p:grpSpPr>
            <a:xfrm rot="21240000">
              <a:off x="4661952" y="4296191"/>
              <a:ext cx="3574925" cy="1868011"/>
              <a:chOff x="9600" y="7913"/>
              <a:chExt cx="6481" cy="3307"/>
            </a:xfrm>
          </p:grpSpPr>
          <p:sp>
            <p:nvSpPr>
              <p:cNvPr id="9" name="矩形 8"/>
              <p:cNvSpPr/>
              <p:nvPr>
                <p:custDataLst>
                  <p:tags r:id="rId9"/>
                </p:custDataLst>
              </p:nvPr>
            </p:nvSpPr>
            <p:spPr>
              <a:xfrm>
                <a:off x="9600" y="7913"/>
                <a:ext cx="5878" cy="3307"/>
              </a:xfrm>
              <a:prstGeom prst="rect">
                <a:avLst/>
              </a:prstGeom>
              <a:solidFill>
                <a:schemeClr val="bg1">
                  <a:alpha val="41000"/>
                </a:schemeClr>
              </a:solidFill>
              <a:ln w="57150" cmpd="sng">
                <a:solidFill>
                  <a:schemeClr val="accent2">
                    <a:lumMod val="7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 descr="2023061515283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155" y="8065"/>
                <a:ext cx="1926" cy="3127"/>
              </a:xfrm>
              <a:prstGeom prst="rect">
                <a:avLst/>
              </a:prstGeom>
            </p:spPr>
          </p:pic>
        </p:grpSp>
        <p:sp>
          <p:nvSpPr>
            <p:cNvPr id="36" name="圆角矩形 35"/>
            <p:cNvSpPr/>
            <p:nvPr>
              <p:custDataLst>
                <p:tags r:id="rId11"/>
              </p:custDataLst>
            </p:nvPr>
          </p:nvSpPr>
          <p:spPr>
            <a:xfrm rot="21180000">
              <a:off x="4568825" y="4398010"/>
              <a:ext cx="1379855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>
                  <a:latin typeface="Times New Roman" panose="02020603050405020304" charset="0"/>
                  <a:cs typeface="Times New Roman" panose="02020603050405020304" charset="0"/>
                </a:rPr>
                <a:t>Scene 4</a:t>
              </a:r>
              <a:endParaRPr lang="en-US" altLang="zh-CN" sz="28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00038" y="4375586"/>
            <a:ext cx="3696947" cy="2197873"/>
            <a:chOff x="604320" y="4212277"/>
            <a:chExt cx="3696947" cy="2197873"/>
          </a:xfrm>
        </p:grpSpPr>
        <p:sp>
          <p:nvSpPr>
            <p:cNvPr id="7" name="矩形 6"/>
            <p:cNvSpPr/>
            <p:nvPr>
              <p:custDataLst>
                <p:tags r:id="rId12"/>
              </p:custDataLst>
            </p:nvPr>
          </p:nvSpPr>
          <p:spPr>
            <a:xfrm rot="360000">
              <a:off x="604320" y="4333774"/>
              <a:ext cx="3118288" cy="181229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57150" cmpd="sng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make</a:t>
              </a:r>
              <a:endParaRPr lang="zh-CN" altLang="en-US"/>
            </a:p>
          </p:txBody>
        </p:sp>
        <p:pic>
          <p:nvPicPr>
            <p:cNvPr id="11" name="图片 10" descr="202306151528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360000">
              <a:off x="2067972" y="4359735"/>
              <a:ext cx="2233295" cy="2050415"/>
            </a:xfrm>
            <a:prstGeom prst="rect">
              <a:avLst/>
            </a:prstGeom>
          </p:spPr>
        </p:pic>
        <p:sp>
          <p:nvSpPr>
            <p:cNvPr id="37" name="圆角矩形 36"/>
            <p:cNvSpPr/>
            <p:nvPr>
              <p:custDataLst>
                <p:tags r:id="rId14"/>
              </p:custDataLst>
            </p:nvPr>
          </p:nvSpPr>
          <p:spPr>
            <a:xfrm rot="367360">
              <a:off x="668425" y="4212277"/>
              <a:ext cx="1379855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Scene 3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099185" y="15240"/>
            <a:ext cx="3399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Learn and Tell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99246" y="656790"/>
            <a:ext cx="102241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Use the key words of every scene and retell the story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800808" y="2260929"/>
            <a:ext cx="205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anose="02020603050405020304" charset="0"/>
                <a:cs typeface="Times New Roman" panose="02020603050405020304" charset="0"/>
              </a:rPr>
              <a:t>emperor</a:t>
            </a:r>
            <a:endParaRPr lang="en-US" altLang="zh-CN" sz="2800" b="1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1839933" y="2834938"/>
            <a:ext cx="371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anose="02020603050405020304" charset="0"/>
                <a:cs typeface="Times New Roman" panose="02020603050405020304" charset="0"/>
              </a:rPr>
              <a:t>many years ago </a:t>
            </a:r>
            <a:endParaRPr lang="en-US" altLang="zh-CN" sz="2800" b="1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6"/>
            </p:custDataLst>
          </p:nvPr>
        </p:nvSpPr>
        <p:spPr>
          <a:xfrm rot="480000">
            <a:off x="750569" y="5018133"/>
            <a:ext cx="2058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Times New Roman" panose="02020603050405020304" charset="0"/>
                <a:cs typeface="Times New Roman" panose="02020603050405020304" charset="0"/>
              </a:rPr>
              <a:t>silk</a:t>
            </a:r>
            <a:endParaRPr lang="en-US" altLang="zh-CN" sz="3600" b="1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7"/>
            </p:custDataLst>
          </p:nvPr>
        </p:nvSpPr>
        <p:spPr>
          <a:xfrm rot="540000">
            <a:off x="7137828" y="2359453"/>
            <a:ext cx="266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Times New Roman" panose="02020603050405020304" charset="0"/>
                <a:cs typeface="Times New Roman" panose="02020603050405020304" charset="0"/>
              </a:rPr>
              <a:t>two brothers</a:t>
            </a:r>
            <a:endParaRPr lang="en-US" altLang="zh-CN" sz="3600" b="1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8"/>
            </p:custDataLst>
          </p:nvPr>
        </p:nvSpPr>
        <p:spPr>
          <a:xfrm rot="21180000">
            <a:off x="4453357" y="4961632"/>
            <a:ext cx="2058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when</a:t>
            </a:r>
            <a:endParaRPr lang="en-US" altLang="zh-CN" sz="36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19"/>
            </p:custDataLst>
          </p:nvPr>
        </p:nvSpPr>
        <p:spPr>
          <a:xfrm rot="420000">
            <a:off x="8662670" y="4870105"/>
            <a:ext cx="2058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Times New Roman" panose="02020603050405020304" charset="0"/>
                <a:cs typeface="Times New Roman" panose="02020603050405020304" charset="0"/>
              </a:rPr>
              <a:t>nobody</a:t>
            </a:r>
            <a:endParaRPr lang="en-US" altLang="zh-CN" sz="3600" b="1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20"/>
            </p:custDataLst>
          </p:nvPr>
        </p:nvSpPr>
        <p:spPr>
          <a:xfrm rot="540000">
            <a:off x="7037179" y="2839051"/>
            <a:ext cx="2667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make</a:t>
            </a:r>
            <a:endParaRPr lang="en-US" altLang="zh-CN" sz="36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21"/>
            </p:custDataLst>
          </p:nvPr>
        </p:nvSpPr>
        <p:spPr>
          <a:xfrm rot="480000">
            <a:off x="686903" y="5574371"/>
            <a:ext cx="2058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but</a:t>
            </a:r>
            <a:endParaRPr lang="en-US" altLang="zh-CN" sz="3600" b="1" i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3" name="文本框 52"/>
          <p:cNvSpPr txBox="1"/>
          <p:nvPr>
            <p:custDataLst>
              <p:tags r:id="rId22"/>
            </p:custDataLst>
          </p:nvPr>
        </p:nvSpPr>
        <p:spPr>
          <a:xfrm rot="21180000">
            <a:off x="4437309" y="5474349"/>
            <a:ext cx="2831549" cy="5490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i="1" dirty="0">
                <a:latin typeface="Times New Roman" panose="02020603050405020304" charset="0"/>
                <a:cs typeface="Times New Roman" panose="02020603050405020304" charset="0"/>
              </a:rPr>
              <a:t>underwear</a:t>
            </a:r>
            <a:endParaRPr lang="en-US" altLang="zh-CN" sz="3600" b="1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4" name="文本框 53"/>
          <p:cNvSpPr txBox="1"/>
          <p:nvPr>
            <p:custDataLst>
              <p:tags r:id="rId23"/>
            </p:custDataLst>
          </p:nvPr>
        </p:nvSpPr>
        <p:spPr>
          <a:xfrm rot="420000">
            <a:off x="8592820" y="5215545"/>
            <a:ext cx="2058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so</a:t>
            </a:r>
            <a:endParaRPr lang="en-US" altLang="zh-CN" sz="3600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24"/>
            </p:custDataLst>
          </p:nvPr>
        </p:nvSpPr>
        <p:spPr>
          <a:xfrm rot="420000">
            <a:off x="8350764" y="5960584"/>
            <a:ext cx="2058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wear</a:t>
            </a:r>
            <a:endParaRPr lang="en-US" altLang="zh-CN" sz="36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25"/>
            </p:custDataLst>
          </p:nvPr>
        </p:nvSpPr>
        <p:spPr>
          <a:xfrm rot="420000">
            <a:off x="8402320" y="5599085"/>
            <a:ext cx="2058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shout</a:t>
            </a:r>
            <a:r>
              <a:rPr lang="en-US" altLang="zh-CN" sz="36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3600" b="1" i="1">
              <a:solidFill>
                <a:schemeClr val="accent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" name="图片 16" descr="202306141714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18415" y="8255"/>
            <a:ext cx="911225" cy="1080135"/>
          </a:xfrm>
          <a:prstGeom prst="rect">
            <a:avLst/>
          </a:prstGeom>
        </p:spPr>
      </p:pic>
      <p:pic>
        <p:nvPicPr>
          <p:cNvPr id="22" name="课例4 复述1">
            <a:hlinkClick r:id="" action="ppaction://media"/>
          </p:cNvPr>
          <p:cNvPicPr/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085590" y="1954530"/>
            <a:ext cx="412750" cy="412750"/>
          </a:xfrm>
          <a:prstGeom prst="rect">
            <a:avLst/>
          </a:prstGeom>
        </p:spPr>
      </p:pic>
      <p:pic>
        <p:nvPicPr>
          <p:cNvPr id="23" name="课例4 复述2 3">
            <a:hlinkClick r:id="" action="ppaction://media"/>
          </p:cNvPr>
          <p:cNvPicPr/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916670" y="1954530"/>
            <a:ext cx="412750" cy="412750"/>
          </a:xfrm>
          <a:prstGeom prst="rect">
            <a:avLst/>
          </a:prstGeom>
        </p:spPr>
      </p:pic>
      <p:pic>
        <p:nvPicPr>
          <p:cNvPr id="24" name="课例4 复述4">
            <a:hlinkClick r:id="" action="ppaction://media"/>
          </p:cNvPr>
          <p:cNvPicPr/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173470" y="4633595"/>
            <a:ext cx="412750" cy="412750"/>
          </a:xfrm>
          <a:prstGeom prst="rect">
            <a:avLst/>
          </a:prstGeom>
        </p:spPr>
      </p:pic>
      <p:pic>
        <p:nvPicPr>
          <p:cNvPr id="25" name="课例4 复述5">
            <a:hlinkClick r:id="" action="ppaction://media"/>
          </p:cNvPr>
          <p:cNvPicPr/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193020" y="467995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3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13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76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0" grpId="0"/>
      <p:bldP spid="42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55"/>
            <a:ext cx="1026160" cy="12166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915035" y="262536"/>
            <a:ext cx="3176270" cy="948055"/>
            <a:chOff x="1108" y="120"/>
            <a:chExt cx="5002" cy="1493"/>
          </a:xfrm>
        </p:grpSpPr>
        <p:pic>
          <p:nvPicPr>
            <p:cNvPr id="3" name="图片 2" descr="202306141716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8" y="120"/>
              <a:ext cx="5002" cy="149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799" y="211"/>
              <a:ext cx="359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Plots</a:t>
              </a:r>
              <a:endParaRPr lang="zh-CN" alt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486410" y="5257800"/>
            <a:ext cx="2803525" cy="127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 flipV="1">
            <a:off x="3289935" y="1527810"/>
            <a:ext cx="3134360" cy="37477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4"/>
            </p:custDataLst>
          </p:nvPr>
        </p:nvCxnSpPr>
        <p:spPr>
          <a:xfrm>
            <a:off x="6424295" y="1548130"/>
            <a:ext cx="2525395" cy="369189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5"/>
            </p:custDataLst>
          </p:nvPr>
        </p:nvCxnSpPr>
        <p:spPr>
          <a:xfrm flipV="1">
            <a:off x="8895080" y="5207000"/>
            <a:ext cx="2150110" cy="2032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 descr="202306151722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90" y="3081020"/>
            <a:ext cx="2411095" cy="2091055"/>
          </a:xfrm>
          <a:prstGeom prst="rect">
            <a:avLst/>
          </a:prstGeom>
        </p:spPr>
      </p:pic>
      <p:pic>
        <p:nvPicPr>
          <p:cNvPr id="33" name="图片 32" descr="202306151722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5605" y="3203575"/>
            <a:ext cx="2470785" cy="1908175"/>
          </a:xfrm>
          <a:prstGeom prst="rect">
            <a:avLst/>
          </a:prstGeom>
        </p:spPr>
      </p:pic>
      <p:pic>
        <p:nvPicPr>
          <p:cNvPr id="34" name="图片 33" descr="202306151722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450" y="3263900"/>
            <a:ext cx="2316480" cy="1976120"/>
          </a:xfrm>
          <a:prstGeom prst="rect">
            <a:avLst/>
          </a:prstGeom>
        </p:spPr>
      </p:pic>
      <p:pic>
        <p:nvPicPr>
          <p:cNvPr id="35" name="图片 34" descr="202306151722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6345" y="3203575"/>
            <a:ext cx="2381250" cy="2072005"/>
          </a:xfrm>
          <a:prstGeom prst="rect">
            <a:avLst/>
          </a:prstGeom>
        </p:spPr>
      </p:pic>
      <p:pic>
        <p:nvPicPr>
          <p:cNvPr id="36" name="图片 35" descr="202306151722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7125" y="3208655"/>
            <a:ext cx="2174875" cy="1903095"/>
          </a:xfrm>
          <a:prstGeom prst="rect">
            <a:avLst/>
          </a:prstGeom>
        </p:spPr>
      </p:pic>
      <p:pic>
        <p:nvPicPr>
          <p:cNvPr id="37" name="图片 36" descr="202306151724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035" y="5305425"/>
            <a:ext cx="2263775" cy="553085"/>
          </a:xfrm>
          <a:prstGeom prst="rect">
            <a:avLst/>
          </a:prstGeom>
        </p:spPr>
      </p:pic>
      <p:pic>
        <p:nvPicPr>
          <p:cNvPr id="38" name="图片 37" descr="202306151724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9850" y="1902460"/>
            <a:ext cx="1967865" cy="1947545"/>
          </a:xfrm>
          <a:prstGeom prst="rect">
            <a:avLst/>
          </a:prstGeom>
        </p:spPr>
      </p:pic>
      <p:pic>
        <p:nvPicPr>
          <p:cNvPr id="39" name="图片 38" descr="202306151724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2765" y="844550"/>
            <a:ext cx="1880235" cy="617220"/>
          </a:xfrm>
          <a:prstGeom prst="rect">
            <a:avLst/>
          </a:prstGeom>
        </p:spPr>
      </p:pic>
      <p:pic>
        <p:nvPicPr>
          <p:cNvPr id="40" name="图片 39" descr="202306151724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7045" y="1802130"/>
            <a:ext cx="1749425" cy="2147570"/>
          </a:xfrm>
          <a:prstGeom prst="rect">
            <a:avLst/>
          </a:prstGeom>
        </p:spPr>
      </p:pic>
      <p:pic>
        <p:nvPicPr>
          <p:cNvPr id="41" name="图片 40" descr="202306151727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22505" y="5291860"/>
            <a:ext cx="1998345" cy="645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55"/>
            <a:ext cx="1026160" cy="12166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03580" y="15240"/>
            <a:ext cx="3176270" cy="948055"/>
            <a:chOff x="1108" y="24"/>
            <a:chExt cx="5002" cy="1493"/>
          </a:xfrm>
        </p:grpSpPr>
        <p:pic>
          <p:nvPicPr>
            <p:cNvPr id="3" name="图片 2" descr="202306141716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8" y="24"/>
              <a:ext cx="5002" cy="149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111" y="211"/>
              <a:ext cx="359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Plots</a:t>
              </a:r>
              <a:endParaRPr lang="zh-CN" altLang="en-US" sz="4800" b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1158875" y="5753100"/>
            <a:ext cx="2803525" cy="127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3"/>
            </p:custDataLst>
          </p:nvPr>
        </p:nvCxnSpPr>
        <p:spPr>
          <a:xfrm flipV="1">
            <a:off x="3972560" y="1324610"/>
            <a:ext cx="3140075" cy="44462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4"/>
            </p:custDataLst>
          </p:nvPr>
        </p:nvCxnSpPr>
        <p:spPr>
          <a:xfrm>
            <a:off x="7122795" y="1365250"/>
            <a:ext cx="2509520" cy="43700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5"/>
            </p:custDataLst>
          </p:nvPr>
        </p:nvCxnSpPr>
        <p:spPr>
          <a:xfrm flipV="1">
            <a:off x="9615805" y="5744210"/>
            <a:ext cx="1896110" cy="1143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 descr="202306151722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30" y="4185920"/>
            <a:ext cx="1904365" cy="1651635"/>
          </a:xfrm>
          <a:prstGeom prst="rect">
            <a:avLst/>
          </a:prstGeom>
        </p:spPr>
      </p:pic>
      <p:pic>
        <p:nvPicPr>
          <p:cNvPr id="33" name="图片 32" descr="202306151722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3495" y="4015740"/>
            <a:ext cx="1997710" cy="1543050"/>
          </a:xfrm>
          <a:prstGeom prst="rect">
            <a:avLst/>
          </a:prstGeom>
        </p:spPr>
      </p:pic>
      <p:pic>
        <p:nvPicPr>
          <p:cNvPr id="34" name="图片 33" descr="202306151722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6325" y="2901950"/>
            <a:ext cx="1759585" cy="1501775"/>
          </a:xfrm>
          <a:prstGeom prst="rect">
            <a:avLst/>
          </a:prstGeom>
        </p:spPr>
      </p:pic>
      <p:pic>
        <p:nvPicPr>
          <p:cNvPr id="35" name="图片 34" descr="202306151722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8965" y="1816100"/>
            <a:ext cx="1624330" cy="1413510"/>
          </a:xfrm>
          <a:prstGeom prst="rect">
            <a:avLst/>
          </a:prstGeom>
        </p:spPr>
      </p:pic>
      <p:pic>
        <p:nvPicPr>
          <p:cNvPr id="36" name="图片 35" descr="202306151722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6685" y="654050"/>
            <a:ext cx="1682750" cy="1472565"/>
          </a:xfrm>
          <a:prstGeom prst="rect">
            <a:avLst/>
          </a:prstGeom>
        </p:spPr>
      </p:pic>
      <p:pic>
        <p:nvPicPr>
          <p:cNvPr id="37" name="图片 36" descr="202306151724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7660" y="5800725"/>
            <a:ext cx="2263775" cy="553085"/>
          </a:xfrm>
          <a:prstGeom prst="rect">
            <a:avLst/>
          </a:prstGeom>
        </p:spPr>
      </p:pic>
      <p:pic>
        <p:nvPicPr>
          <p:cNvPr id="38" name="图片 37" descr="202306151724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20000">
            <a:off x="4997450" y="2596515"/>
            <a:ext cx="2141220" cy="2119630"/>
          </a:xfrm>
          <a:prstGeom prst="rect">
            <a:avLst/>
          </a:prstGeom>
        </p:spPr>
      </p:pic>
      <p:pic>
        <p:nvPicPr>
          <p:cNvPr id="39" name="图片 38" descr="202306151724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1295" y="717550"/>
            <a:ext cx="1880235" cy="617220"/>
          </a:xfrm>
          <a:prstGeom prst="rect">
            <a:avLst/>
          </a:prstGeom>
        </p:spPr>
      </p:pic>
      <p:pic>
        <p:nvPicPr>
          <p:cNvPr id="40" name="图片 39" descr="202306151724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5830" y="2901950"/>
            <a:ext cx="1749425" cy="2147570"/>
          </a:xfrm>
          <a:prstGeom prst="rect">
            <a:avLst/>
          </a:prstGeom>
        </p:spPr>
      </p:pic>
      <p:pic>
        <p:nvPicPr>
          <p:cNvPr id="41" name="图片 40" descr="202306151727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57385" y="5960427"/>
            <a:ext cx="1998345" cy="6451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6160" y="963930"/>
            <a:ext cx="43307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Add a falling and an ending to the story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 descr="202306152008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480" y="1314450"/>
            <a:ext cx="661670" cy="591185"/>
          </a:xfrm>
          <a:prstGeom prst="rect">
            <a:avLst/>
          </a:prstGeom>
        </p:spPr>
      </p:pic>
      <p:pic>
        <p:nvPicPr>
          <p:cNvPr id="12" name="图片 11" descr="7b0a20202020227069636672616d65646573223a20222670666d383832303636363335302626737074313434262662647431303026267764743235353026220a7d0a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/>
                </a14:imgProps>
              </a:ext>
            </a:extLst>
          </a:blip>
          <a:srcRect/>
          <a:stretch>
            <a:fillRect/>
          </a:stretch>
        </p:blipFill>
        <p:spPr>
          <a:xfrm>
            <a:off x="4418965" y="4639945"/>
            <a:ext cx="2012315" cy="1807845"/>
          </a:xfrm>
          <a:prstGeom prst="rect">
            <a:avLst/>
          </a:prstGeom>
        </p:spPr>
      </p:pic>
      <p:pic>
        <p:nvPicPr>
          <p:cNvPr id="13" name="图片 12" descr="7b0a20202020227069636672616d65646573223a20222670666d383832303636363335302626737074313434262662647431303026267764743235353026220a7d0a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/>
                </a14:imgProps>
              </a:ext>
            </a:extLst>
          </a:blip>
          <a:srcRect/>
          <a:stretch>
            <a:fillRect/>
          </a:stretch>
        </p:blipFill>
        <p:spPr>
          <a:xfrm>
            <a:off x="7223760" y="4640580"/>
            <a:ext cx="2232660" cy="18078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440170" y="5272405"/>
            <a:ext cx="7912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or</a:t>
            </a:r>
            <a:endParaRPr lang="en-US" altLang="zh-CN" sz="4800" b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图片 14" descr="2023061520175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56420" y="3754110"/>
            <a:ext cx="2339975" cy="2339975"/>
          </a:xfrm>
          <a:prstGeom prst="rect">
            <a:avLst/>
          </a:prstGeom>
        </p:spPr>
      </p:pic>
      <p:pic>
        <p:nvPicPr>
          <p:cNvPr id="10" name="课例4 伤心结局">
            <a:hlinkClick r:id="" action="ppaction://media"/>
          </p:cNvPr>
          <p:cNvPicPr/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00990" y="4854575"/>
            <a:ext cx="412750" cy="412750"/>
          </a:xfrm>
          <a:prstGeom prst="rect">
            <a:avLst/>
          </a:prstGeom>
        </p:spPr>
      </p:pic>
      <p:pic>
        <p:nvPicPr>
          <p:cNvPr id="16" name="课例4 开心结局">
            <a:hlinkClick r:id="" action="ppaction://media"/>
          </p:cNvPr>
          <p:cNvPicPr/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511915" y="514604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14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4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52027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170" y="3705860"/>
            <a:ext cx="2202815" cy="1987550"/>
          </a:xfrm>
          <a:prstGeom prst="rect">
            <a:avLst/>
          </a:prstGeom>
        </p:spPr>
      </p:pic>
      <p:pic>
        <p:nvPicPr>
          <p:cNvPr id="3" name="图片 2" descr="202306141714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070" y="163195"/>
            <a:ext cx="1635125" cy="1936750"/>
          </a:xfrm>
          <a:prstGeom prst="rect">
            <a:avLst/>
          </a:prstGeom>
        </p:spPr>
      </p:pic>
      <p:pic>
        <p:nvPicPr>
          <p:cNvPr id="5" name="图片 4" descr="202306142216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355" y="3345815"/>
            <a:ext cx="1571625" cy="2202815"/>
          </a:xfrm>
          <a:prstGeom prst="rect">
            <a:avLst/>
          </a:prstGeom>
        </p:spPr>
      </p:pic>
      <p:pic>
        <p:nvPicPr>
          <p:cNvPr id="6" name="图片 5" descr="202306142216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0" y="625475"/>
            <a:ext cx="2338705" cy="215519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2880995" y="900430"/>
            <a:ext cx="2434590" cy="1605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greedy</a:t>
            </a:r>
            <a:endParaRPr lang="en-US" altLang="zh-CN" sz="3600" b="1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(贪婪的)</a:t>
            </a:r>
            <a:endParaRPr lang="en-US" altLang="zh-CN" sz="3600" b="1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2642870" y="2099945"/>
            <a:ext cx="2434590" cy="788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/ ˈ</a:t>
            </a:r>
            <a:r>
              <a:rPr lang="en-US" altLang="zh-CN" sz="3600" b="1" dirty="0" err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ɡriːdi</a:t>
            </a:r>
            <a:r>
              <a:rPr lang="en-US" altLang="zh-CN" sz="3600" b="1" dirty="0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 /</a:t>
            </a:r>
            <a:endParaRPr lang="en-US" altLang="zh-CN" sz="3600" b="1" dirty="0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2642870" y="4087495"/>
            <a:ext cx="2434590" cy="1605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>
                <a:solidFill>
                  <a:srgbClr val="C55456"/>
                </a:solidFill>
                <a:latin typeface="Times New Roman" panose="02020603050405020304" charset="0"/>
                <a:cs typeface="Times New Roman" panose="02020603050405020304" charset="0"/>
              </a:rPr>
              <a:t>honest</a:t>
            </a:r>
            <a:endParaRPr lang="en-US" altLang="zh-CN" sz="3600" b="1">
              <a:solidFill>
                <a:srgbClr val="C55456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solidFill>
                  <a:srgbClr val="C55456"/>
                </a:solidFill>
                <a:latin typeface="Times New Roman" panose="02020603050405020304" charset="0"/>
                <a:cs typeface="Times New Roman" panose="02020603050405020304" charset="0"/>
              </a:rPr>
              <a:t>(诚实的)</a:t>
            </a:r>
            <a:endParaRPr lang="en-US" altLang="zh-CN" sz="3600" b="1">
              <a:solidFill>
                <a:srgbClr val="C5545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8"/>
            </p:custDataLst>
          </p:nvPr>
        </p:nvSpPr>
        <p:spPr>
          <a:xfrm>
            <a:off x="7815579" y="625475"/>
            <a:ext cx="2707639" cy="1605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 err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peacockish</a:t>
            </a:r>
            <a:endParaRPr lang="en-US" altLang="zh-CN" sz="3600" b="1" dirty="0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 dirty="0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en-US" altLang="zh-CN" sz="3600" b="1" dirty="0" err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虚荣的</a:t>
            </a:r>
            <a:r>
              <a:rPr lang="en-US" altLang="zh-CN" sz="3600" b="1" dirty="0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3600" b="1" dirty="0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7475854" y="1802765"/>
            <a:ext cx="2707639" cy="890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/ ˈpiːkɒkɪʃ /</a:t>
            </a:r>
            <a:endParaRPr lang="en-US" altLang="zh-CN" sz="3600" b="1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7869555" y="3648075"/>
            <a:ext cx="2707640" cy="12160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slavish</a:t>
            </a:r>
            <a:endParaRPr lang="en-US" altLang="zh-CN" sz="3600" b="1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(盲</a:t>
            </a:r>
            <a:r>
              <a:rPr lang="zh-CN" altLang="en-US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从的</a:t>
            </a:r>
            <a:r>
              <a:rPr lang="en-US" altLang="zh-CN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br>
              <a:rPr lang="en-US" altLang="zh-CN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3600" b="1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2" name="图片 21" descr="表格&#10;&#10;低可信度描述已自动生成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0" t="-105" r="29900" b="13973"/>
          <a:stretch>
            <a:fillRect/>
          </a:stretch>
        </p:blipFill>
        <p:spPr>
          <a:xfrm rot="10800000">
            <a:off x="5577356" y="-3307"/>
            <a:ext cx="1037288" cy="5797493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380404" y="2335158"/>
            <a:ext cx="1560501" cy="1239707"/>
            <a:chOff x="5380404" y="2335158"/>
            <a:chExt cx="1560501" cy="1239707"/>
          </a:xfrm>
        </p:grpSpPr>
        <p:sp>
          <p:nvSpPr>
            <p:cNvPr id="38" name="椭圆 37"/>
            <p:cNvSpPr/>
            <p:nvPr/>
          </p:nvSpPr>
          <p:spPr>
            <a:xfrm>
              <a:off x="5380404" y="2335158"/>
              <a:ext cx="1314090" cy="1239707"/>
            </a:xfrm>
            <a:prstGeom prst="ellipse">
              <a:avLst/>
            </a:prstGeom>
            <a:solidFill>
              <a:srgbClr val="4D2E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682970" y="2522288"/>
              <a:ext cx="1257935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lie</a:t>
              </a:r>
              <a:endParaRPr lang="en-US" altLang="zh-CN" sz="4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893086" y="871685"/>
            <a:ext cx="1577148" cy="403624"/>
            <a:chOff x="5893086" y="871685"/>
            <a:chExt cx="1577148" cy="403624"/>
          </a:xfrm>
        </p:grpSpPr>
        <p:grpSp>
          <p:nvGrpSpPr>
            <p:cNvPr id="25" name="组合 24"/>
            <p:cNvGrpSpPr/>
            <p:nvPr/>
          </p:nvGrpSpPr>
          <p:grpSpPr>
            <a:xfrm>
              <a:off x="5893086" y="871685"/>
              <a:ext cx="1252638" cy="369570"/>
              <a:chOff x="5893086" y="871685"/>
              <a:chExt cx="1252638" cy="369570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6264499" y="1063813"/>
                <a:ext cx="881225" cy="10544"/>
              </a:xfrm>
              <a:prstGeom prst="line">
                <a:avLst/>
              </a:prstGeom>
              <a:ln w="28575">
                <a:solidFill>
                  <a:srgbClr val="3F3F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椭圆 22"/>
              <p:cNvSpPr/>
              <p:nvPr/>
            </p:nvSpPr>
            <p:spPr>
              <a:xfrm>
                <a:off x="5893086" y="871685"/>
                <a:ext cx="382755" cy="369570"/>
              </a:xfrm>
              <a:prstGeom prst="ellipse">
                <a:avLst/>
              </a:prstGeom>
              <a:solidFill>
                <a:srgbClr val="3F3F3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6037450" y="1013973"/>
                <a:ext cx="82686" cy="849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6882711" y="873405"/>
              <a:ext cx="587523" cy="401904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01</a:t>
              </a:r>
              <a:endParaRPr kumimoji="1" lang="zh-CN" alt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705399" y="1693880"/>
            <a:ext cx="1559100" cy="422366"/>
            <a:chOff x="4705399" y="1693880"/>
            <a:chExt cx="1559100" cy="422366"/>
          </a:xfrm>
        </p:grpSpPr>
        <p:grpSp>
          <p:nvGrpSpPr>
            <p:cNvPr id="26" name="组合 25"/>
            <p:cNvGrpSpPr/>
            <p:nvPr/>
          </p:nvGrpSpPr>
          <p:grpSpPr>
            <a:xfrm rot="10800000">
              <a:off x="5011861" y="1746676"/>
              <a:ext cx="1252638" cy="369570"/>
              <a:chOff x="5893086" y="871685"/>
              <a:chExt cx="1252638" cy="369570"/>
            </a:xfrm>
          </p:grpSpPr>
          <p:cxnSp>
            <p:nvCxnSpPr>
              <p:cNvPr id="27" name="直接连接符 8"/>
              <p:cNvCxnSpPr/>
              <p:nvPr/>
            </p:nvCxnSpPr>
            <p:spPr>
              <a:xfrm>
                <a:off x="6264499" y="1063813"/>
                <a:ext cx="881225" cy="10544"/>
              </a:xfrm>
              <a:prstGeom prst="line">
                <a:avLst/>
              </a:prstGeom>
              <a:ln w="28575">
                <a:solidFill>
                  <a:srgbClr val="C654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椭圆 27"/>
              <p:cNvSpPr/>
              <p:nvPr/>
            </p:nvSpPr>
            <p:spPr>
              <a:xfrm>
                <a:off x="5893086" y="871685"/>
                <a:ext cx="382755" cy="369570"/>
              </a:xfrm>
              <a:prstGeom prst="ellipse">
                <a:avLst/>
              </a:prstGeom>
              <a:solidFill>
                <a:srgbClr val="C6545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6037450" y="1013973"/>
                <a:ext cx="82686" cy="849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4705399" y="1693880"/>
              <a:ext cx="587523" cy="401904"/>
            </a:xfrm>
            <a:prstGeom prst="rect">
              <a:avLst/>
            </a:prstGeom>
            <a:solidFill>
              <a:srgbClr val="C654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02</a:t>
              </a:r>
              <a:endParaRPr kumimoji="1" lang="zh-CN" altLang="en-US" dirty="0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861901" y="3861912"/>
            <a:ext cx="1664595" cy="426535"/>
            <a:chOff x="5861901" y="3861912"/>
            <a:chExt cx="1664595" cy="426535"/>
          </a:xfrm>
        </p:grpSpPr>
        <p:grpSp>
          <p:nvGrpSpPr>
            <p:cNvPr id="30" name="组合 29"/>
            <p:cNvGrpSpPr/>
            <p:nvPr/>
          </p:nvGrpSpPr>
          <p:grpSpPr>
            <a:xfrm>
              <a:off x="5861901" y="3861912"/>
              <a:ext cx="1252638" cy="369570"/>
              <a:chOff x="5893086" y="871685"/>
              <a:chExt cx="1252638" cy="369570"/>
            </a:xfrm>
          </p:grpSpPr>
          <p:cxnSp>
            <p:nvCxnSpPr>
              <p:cNvPr id="31" name="直接连接符 8"/>
              <p:cNvCxnSpPr/>
              <p:nvPr/>
            </p:nvCxnSpPr>
            <p:spPr>
              <a:xfrm>
                <a:off x="6264499" y="1063813"/>
                <a:ext cx="881225" cy="10544"/>
              </a:xfrm>
              <a:prstGeom prst="line">
                <a:avLst/>
              </a:prstGeom>
              <a:ln w="28575">
                <a:solidFill>
                  <a:srgbClr val="3F3F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椭圆 31"/>
              <p:cNvSpPr/>
              <p:nvPr/>
            </p:nvSpPr>
            <p:spPr>
              <a:xfrm>
                <a:off x="5893086" y="871685"/>
                <a:ext cx="382755" cy="369570"/>
              </a:xfrm>
              <a:prstGeom prst="ellipse">
                <a:avLst/>
              </a:prstGeom>
              <a:solidFill>
                <a:srgbClr val="3F3F3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6037450" y="1013973"/>
                <a:ext cx="82686" cy="849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6938973" y="3886543"/>
              <a:ext cx="587523" cy="401904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03</a:t>
              </a:r>
              <a:endParaRPr kumimoji="1" lang="zh-CN" altLang="en-US" dirty="0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618218" y="4436026"/>
            <a:ext cx="1626438" cy="428234"/>
            <a:chOff x="4618218" y="4436026"/>
            <a:chExt cx="1626438" cy="428234"/>
          </a:xfrm>
        </p:grpSpPr>
        <p:grpSp>
          <p:nvGrpSpPr>
            <p:cNvPr id="34" name="组合 33"/>
            <p:cNvGrpSpPr/>
            <p:nvPr/>
          </p:nvGrpSpPr>
          <p:grpSpPr>
            <a:xfrm rot="10800000">
              <a:off x="4992018" y="4494690"/>
              <a:ext cx="1252638" cy="369570"/>
              <a:chOff x="5893086" y="871685"/>
              <a:chExt cx="1252638" cy="369570"/>
            </a:xfrm>
          </p:grpSpPr>
          <p:cxnSp>
            <p:nvCxnSpPr>
              <p:cNvPr id="35" name="直接连接符 8"/>
              <p:cNvCxnSpPr/>
              <p:nvPr/>
            </p:nvCxnSpPr>
            <p:spPr>
              <a:xfrm>
                <a:off x="6264499" y="1063813"/>
                <a:ext cx="881225" cy="10544"/>
              </a:xfrm>
              <a:prstGeom prst="line">
                <a:avLst/>
              </a:prstGeom>
              <a:ln w="28575">
                <a:solidFill>
                  <a:srgbClr val="C654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/>
              <p:cNvSpPr/>
              <p:nvPr/>
            </p:nvSpPr>
            <p:spPr>
              <a:xfrm>
                <a:off x="5893086" y="871685"/>
                <a:ext cx="382755" cy="369570"/>
              </a:xfrm>
              <a:prstGeom prst="ellipse">
                <a:avLst/>
              </a:prstGeom>
              <a:solidFill>
                <a:srgbClr val="C6545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6037450" y="1013973"/>
                <a:ext cx="82686" cy="849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4618218" y="4436026"/>
              <a:ext cx="587523" cy="401904"/>
            </a:xfrm>
            <a:prstGeom prst="rect">
              <a:avLst/>
            </a:prstGeom>
            <a:solidFill>
              <a:srgbClr val="C654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dirty="0"/>
                <a:t>04</a:t>
              </a:r>
              <a:endParaRPr kumimoji="1" lang="zh-CN" altLang="en-US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431540" y="5156578"/>
            <a:ext cx="1314090" cy="1239707"/>
            <a:chOff x="5431540" y="5156578"/>
            <a:chExt cx="1314090" cy="1239707"/>
          </a:xfrm>
        </p:grpSpPr>
        <p:sp>
          <p:nvSpPr>
            <p:cNvPr id="39" name="椭圆 38"/>
            <p:cNvSpPr/>
            <p:nvPr/>
          </p:nvSpPr>
          <p:spPr>
            <a:xfrm>
              <a:off x="5431540" y="5156578"/>
              <a:ext cx="1314090" cy="1239707"/>
            </a:xfrm>
            <a:prstGeom prst="ellipse">
              <a:avLst/>
            </a:prstGeom>
            <a:solidFill>
              <a:srgbClr val="8052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5487359" y="5432263"/>
              <a:ext cx="125793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charset="0"/>
                  <a:cs typeface="Times New Roman" panose="02020603050405020304" charset="0"/>
                </a:rPr>
                <a:t>truth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470140" y="486346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600" b="1">
                <a:solidFill>
                  <a:srgbClr val="3F3F3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/ ˈsleɪvɪʃ /</a:t>
            </a:r>
            <a:endParaRPr lang="en-US" altLang="zh-CN" sz="3600" b="1">
              <a:solidFill>
                <a:srgbClr val="3F3F3F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52106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0645" y="1797050"/>
            <a:ext cx="4773930" cy="4448810"/>
          </a:xfrm>
          <a:prstGeom prst="rect">
            <a:avLst/>
          </a:prstGeom>
        </p:spPr>
      </p:pic>
      <p:pic>
        <p:nvPicPr>
          <p:cNvPr id="3" name="图片 2" descr="202306152107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725" y="491490"/>
            <a:ext cx="10332720" cy="18592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76985" y="3429000"/>
            <a:ext cx="10001250" cy="2068830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>
                <a:latin typeface="Times New Roman" panose="02020603050405020304" charset="0"/>
                <a:cs typeface="Times New Roman" panose="02020603050405020304" charset="0"/>
              </a:rPr>
              <a:t>There are many sides to a story and many ways to understand it.</a:t>
            </a:r>
            <a:endParaRPr lang="zh-CN" altLang="en-US" sz="4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338167"/>
            <a:ext cx="1233365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Check and score the items according to your learning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58185" y="1002757"/>
            <a:ext cx="618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SELF-ASSESSMENT CARD</a:t>
            </a:r>
            <a:endParaRPr lang="zh-CN" altLang="en-US" sz="32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394970" y="1842135"/>
          <a:ext cx="11433175" cy="4385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9675"/>
                <a:gridCol w="1633855"/>
                <a:gridCol w="1390015"/>
                <a:gridCol w="1604010"/>
                <a:gridCol w="1785620"/>
              </a:tblGrid>
              <a:tr h="8229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atin typeface="Times New Roman" panose="02020603050405020304" charset="0"/>
                          <a:cs typeface="Times New Roman" panose="02020603050405020304" charset="0"/>
                        </a:rPr>
                        <a:t>Items</a:t>
                      </a:r>
                      <a:endParaRPr lang="zh-CN" altLang="en-US" sz="3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Excellent </a:t>
                      </a: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(10)</a:t>
                      </a: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OK</a:t>
                      </a: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 (8)</a:t>
                      </a: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Just so so</a:t>
                      </a: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 (6)</a:t>
                      </a: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charset="0"/>
                          <a:cs typeface="Times New Roman" panose="02020603050405020304" charset="0"/>
                        </a:rPr>
                        <a:t>Not so good (4)</a:t>
                      </a:r>
                      <a:endParaRPr lang="zh-CN" altLang="en-US" sz="2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I can tell the story with proper </a:t>
                      </a:r>
                      <a:r>
                        <a:rPr lang="en-US" altLang="zh-CN" sz="2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conjunctions</a:t>
                      </a:r>
                      <a:r>
                        <a:rPr lang="zh-CN" altLang="en-US" sz="16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zh-CN" altLang="en-US" sz="2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and emotional voice</a:t>
                      </a:r>
                      <a:r>
                        <a:rPr lang="en-US" altLang="zh-CN" sz="2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</a:t>
                      </a:r>
                      <a:endParaRPr lang="en-US" altLang="zh-CN" sz="20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I can use the</a:t>
                      </a:r>
                      <a:r>
                        <a:rPr lang="en-US" altLang="zh-CN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“</a:t>
                      </a: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plot diagram</a:t>
                      </a:r>
                      <a:r>
                        <a:rPr lang="en-US" altLang="zh-CN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”</a:t>
                      </a: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 to understand a story. </a:t>
                      </a:r>
                      <a:endParaRPr lang="zh-CN" altLang="en-US" sz="2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I know how to use the 3 story elements when telling a story. </a:t>
                      </a:r>
                      <a:endParaRPr lang="zh-CN" altLang="en-US" sz="2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I know that I should understand from different sides when reading a story. </a:t>
                      </a:r>
                      <a:endParaRPr lang="zh-CN" altLang="en-US" sz="20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I can write a reasonable</a:t>
                      </a:r>
                      <a:r>
                        <a:rPr lang="en-US" altLang="zh-CN" sz="2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zh-CN" altLang="en-US" sz="16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(合理的)</a:t>
                      </a:r>
                      <a:r>
                        <a:rPr lang="en-US" altLang="zh-CN" sz="16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zh-CN" altLang="en-US" sz="2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ending for a story. </a:t>
                      </a:r>
                      <a:endParaRPr lang="zh-CN" altLang="en-US" sz="20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20230615212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607" y="243227"/>
            <a:ext cx="4162786" cy="12603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79740" y="2766082"/>
            <a:ext cx="10497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the story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picture book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8991" y="2080670"/>
            <a:ext cx="6147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GB" altLang="zh-CN" sz="3200" b="1" kern="100" dirty="0">
                <a:solidFill>
                  <a:srgbClr val="AA3C3F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Compulsory</a:t>
            </a:r>
            <a:endParaRPr lang="en-GB" altLang="zh-CN" sz="3200" b="1" kern="100" dirty="0">
              <a:solidFill>
                <a:srgbClr val="AA3C3F"/>
              </a:solidFill>
              <a:effectLst/>
              <a:latin typeface="Arial Black" panose="020B0A04020102020204" pitchFamily="34" charset="0"/>
              <a:ea typeface="宋体" panose="02010600030101010101" pitchFamily="2" charset="-122"/>
              <a:cs typeface="Arial Black" panose="020B0A040201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8991" y="4028242"/>
            <a:ext cx="61477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altLang="zh-CN" sz="3200" b="1" kern="100" dirty="0">
                <a:solidFill>
                  <a:srgbClr val="AA3C3F"/>
                </a:solidFill>
                <a:latin typeface="Arial Black" panose="020B0A04020102020204" pitchFamily="34" charset="0"/>
                <a:ea typeface="宋体" panose="02010600030101010101" pitchFamily="2" charset="-122"/>
                <a:cs typeface="Arial Black" panose="020B0A04020102020204" pitchFamily="34" charset="0"/>
              </a:rPr>
              <a:t>Optional</a:t>
            </a:r>
            <a:endParaRPr lang="en-GB" altLang="zh-CN" sz="3200" b="1" kern="100" dirty="0">
              <a:solidFill>
                <a:srgbClr val="AA3C3F"/>
              </a:solidFill>
              <a:effectLst/>
              <a:latin typeface="Arial Black" panose="020B0A04020102020204" pitchFamily="34" charset="0"/>
              <a:ea typeface="宋体" panose="02010600030101010101" pitchFamily="2" charset="-122"/>
              <a:cs typeface="Arial Black" panose="020B0A040201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79740" y="4746115"/>
            <a:ext cx="9401174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Share your endings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orally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with classmates after class.</a:t>
            </a:r>
            <a:endParaRPr lang="en-US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298698"/>
            <a:ext cx="12192000" cy="4607545"/>
          </a:xfrm>
          <a:prstGeom prst="rect">
            <a:avLst/>
          </a:prstGeom>
          <a:solidFill>
            <a:schemeClr val="bg2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Google Shape;364;p40"/>
          <p:cNvSpPr txBox="1"/>
          <p:nvPr/>
        </p:nvSpPr>
        <p:spPr>
          <a:xfrm>
            <a:off x="0" y="3027674"/>
            <a:ext cx="12292330" cy="1104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Unit 6 </a:t>
            </a:r>
            <a:r>
              <a:rPr lang="zh-CN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An old man tried to move the mountains.</a:t>
            </a:r>
            <a:endParaRPr lang="zh-CN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defRPr/>
            </a:pPr>
            <a:endParaRPr lang="en-US" altLang="en-US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30791" y="1601394"/>
            <a:ext cx="6630748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教学阐释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Teaching Interpretation</a:t>
            </a:r>
            <a:endParaRPr lang="en-US" altLang="zh-CN" sz="3200" b="1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628900" y="2478427"/>
            <a:ext cx="6934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AA3C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基于大观念的单元整体教学设计</a:t>
            </a:r>
            <a:endParaRPr lang="zh-CN" altLang="en-US" sz="3200" b="1" dirty="0">
              <a:solidFill>
                <a:srgbClr val="AA3C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91803" y="4162171"/>
            <a:ext cx="965985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Period 4</a:t>
            </a:r>
            <a:r>
              <a:rPr lang="zh-CN" altLang="en-US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Listening</a:t>
            </a:r>
            <a:r>
              <a:rPr lang="zh-CN" altLang="en-US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&amp;</a:t>
            </a:r>
            <a:r>
              <a:rPr lang="zh-CN" altLang="en-US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2800" b="1" dirty="0">
                <a:latin typeface="Arial Black" panose="020B0A04020102020204" pitchFamily="34" charset="0"/>
                <a:cs typeface="Arial Black" panose="020B0A04020102020204" pitchFamily="34" charset="0"/>
              </a:rPr>
              <a:t>Speaking</a:t>
            </a:r>
            <a:endParaRPr lang="en-US" altLang="zh-CN" sz="28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2679065" y="4921937"/>
            <a:ext cx="69342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AA3C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课例</a:t>
            </a:r>
            <a:r>
              <a:rPr lang="en-US" altLang="zh-CN" sz="3600" b="1" dirty="0">
                <a:solidFill>
                  <a:srgbClr val="AA3C3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5</a:t>
            </a:r>
            <a:endParaRPr lang="en-US" altLang="zh-CN" sz="3600" b="1" dirty="0">
              <a:solidFill>
                <a:srgbClr val="AA3C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292330" cy="6858000"/>
          </a:xfrm>
          <a:prstGeom prst="rect">
            <a:avLst/>
          </a:prstGeom>
        </p:spPr>
      </p:pic>
      <p:sp>
        <p:nvSpPr>
          <p:cNvPr id="21" name="矩形 20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/>
          <p:nvPr/>
        </p:nvSpPr>
        <p:spPr>
          <a:xfrm>
            <a:off x="3167496" y="429090"/>
            <a:ext cx="5419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chemeClr val="accent3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 Black" panose="020B0A04020102020204" pitchFamily="34" charset="0"/>
                <a:sym typeface="Calibri" panose="020F0502020204030204" charset="0"/>
              </a:rPr>
              <a:t>CONTENTS</a:t>
            </a:r>
            <a:endParaRPr lang="en-US" altLang="zh-CN" sz="4000" b="1" dirty="0">
              <a:solidFill>
                <a:schemeClr val="accent3"/>
              </a:solidFill>
              <a:latin typeface="Arial Black" panose="020B0A04020102020204" pitchFamily="34" charset="0"/>
              <a:ea typeface="微软雅黑" panose="020B0503020204020204" pitchFamily="34" charset="-122"/>
              <a:cs typeface="Arial Black" panose="020B0A04020102020204" pitchFamily="34" charset="0"/>
              <a:sym typeface="Calibri" panose="020F050202020403020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774396" y="1478829"/>
            <a:ext cx="8481842" cy="799653"/>
            <a:chOff x="1774396" y="1797804"/>
            <a:chExt cx="8481842" cy="799653"/>
          </a:xfrm>
        </p:grpSpPr>
        <p:sp>
          <p:nvSpPr>
            <p:cNvPr id="13" name="文本框 7"/>
            <p:cNvSpPr txBox="1">
              <a:spLocks noChangeArrowheads="1"/>
            </p:cNvSpPr>
            <p:nvPr/>
          </p:nvSpPr>
          <p:spPr bwMode="auto">
            <a:xfrm>
              <a:off x="2710088" y="1951126"/>
              <a:ext cx="75461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1. Teaching Philosophy</a:t>
              </a:r>
              <a:endParaRPr lang="zh-CN" altLang="en-US" sz="36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2" name="图片 21" descr="202306141714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74396" y="1797804"/>
              <a:ext cx="674446" cy="799653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1742920" y="2763859"/>
            <a:ext cx="9772395" cy="799653"/>
            <a:chOff x="1742920" y="3082834"/>
            <a:chExt cx="9772395" cy="799653"/>
          </a:xfrm>
        </p:grpSpPr>
        <p:sp>
          <p:nvSpPr>
            <p:cNvPr id="16" name="文本框 7"/>
            <p:cNvSpPr txBox="1">
              <a:spLocks noChangeArrowheads="1"/>
            </p:cNvSpPr>
            <p:nvPr/>
          </p:nvSpPr>
          <p:spPr bwMode="auto">
            <a:xfrm>
              <a:off x="2710088" y="3222955"/>
              <a:ext cx="880522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2. </a:t>
              </a:r>
              <a:r>
                <a:rPr lang="en-US" altLang="zh-C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Background Information</a:t>
              </a:r>
              <a:endPara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图片 22" descr="202306141714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2920" y="3082834"/>
              <a:ext cx="674446" cy="799653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1742920" y="4103966"/>
            <a:ext cx="10449080" cy="799653"/>
            <a:chOff x="1742920" y="4422941"/>
            <a:chExt cx="10449080" cy="799653"/>
          </a:xfrm>
        </p:grpSpPr>
        <p:sp>
          <p:nvSpPr>
            <p:cNvPr id="19" name="文本框 7"/>
            <p:cNvSpPr txBox="1">
              <a:spLocks noChangeArrowheads="1"/>
            </p:cNvSpPr>
            <p:nvPr/>
          </p:nvSpPr>
          <p:spPr bwMode="auto">
            <a:xfrm>
              <a:off x="2710088" y="4511112"/>
              <a:ext cx="94819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36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3. </a:t>
              </a:r>
              <a:r>
                <a:rPr lang="en-US" altLang="zh-C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Learning Activities</a:t>
              </a:r>
              <a:endParaRPr lang="en-US" altLang="zh-C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图片 23" descr="202306141714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2920" y="4422941"/>
              <a:ext cx="674446" cy="799653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3949582" y="3550311"/>
            <a:ext cx="7565733" cy="2973213"/>
            <a:chOff x="4374700" y="5773537"/>
            <a:chExt cx="7565733" cy="2973213"/>
          </a:xfrm>
        </p:grpSpPr>
        <p:sp>
          <p:nvSpPr>
            <p:cNvPr id="3" name="文本框 7"/>
            <p:cNvSpPr txBox="1">
              <a:spLocks noChangeArrowheads="1"/>
            </p:cNvSpPr>
            <p:nvPr/>
          </p:nvSpPr>
          <p:spPr bwMode="auto">
            <a:xfrm>
              <a:off x="4954694" y="6672816"/>
              <a:ext cx="5939914" cy="459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Analysis of 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Students</a:t>
              </a:r>
              <a:endParaRPr lang="zh-CN" alt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文本框 7"/>
            <p:cNvSpPr txBox="1">
              <a:spLocks noChangeArrowheads="1"/>
            </p:cNvSpPr>
            <p:nvPr/>
          </p:nvSpPr>
          <p:spPr bwMode="auto">
            <a:xfrm>
              <a:off x="4954694" y="7478951"/>
              <a:ext cx="672446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Teaching Objectives</a:t>
              </a:r>
              <a:endParaRPr lang="zh-CN" alt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文本框 7"/>
            <p:cNvSpPr txBox="1">
              <a:spLocks noChangeArrowheads="1"/>
            </p:cNvSpPr>
            <p:nvPr/>
          </p:nvSpPr>
          <p:spPr bwMode="auto">
            <a:xfrm>
              <a:off x="4954694" y="8287228"/>
              <a:ext cx="6985739" cy="459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Teaching &amp; Learning Approaches</a:t>
              </a:r>
              <a:endParaRPr lang="zh-CN" alt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8" name="图片 27" descr="202306141714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4700" y="6598438"/>
              <a:ext cx="480480" cy="569678"/>
            </a:xfrm>
            <a:prstGeom prst="rect">
              <a:avLst/>
            </a:prstGeom>
          </p:spPr>
        </p:pic>
        <p:pic>
          <p:nvPicPr>
            <p:cNvPr id="29" name="图片 28" descr="202306141714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4700" y="7424944"/>
              <a:ext cx="480480" cy="569678"/>
            </a:xfrm>
            <a:prstGeom prst="rect">
              <a:avLst/>
            </a:prstGeom>
          </p:spPr>
        </p:pic>
        <p:pic>
          <p:nvPicPr>
            <p:cNvPr id="30" name="图片 29" descr="202306141714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4700" y="8177072"/>
              <a:ext cx="480480" cy="569678"/>
            </a:xfrm>
            <a:prstGeom prst="rect">
              <a:avLst/>
            </a:prstGeom>
          </p:spPr>
        </p:pic>
        <p:sp>
          <p:nvSpPr>
            <p:cNvPr id="2" name="文本框 1"/>
            <p:cNvSpPr txBox="1">
              <a:spLocks noChangeArrowheads="1"/>
            </p:cNvSpPr>
            <p:nvPr/>
          </p:nvSpPr>
          <p:spPr bwMode="auto">
            <a:xfrm>
              <a:off x="4954694" y="5883693"/>
              <a:ext cx="6985739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514350"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51435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Analysis of Teaching Contents</a:t>
              </a:r>
              <a:endParaRPr lang="zh-CN" alt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" name="图片 5" descr="202306141714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74700" y="5773537"/>
              <a:ext cx="480480" cy="56967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292330" cy="6858000"/>
          </a:xfrm>
          <a:prstGeom prst="rect">
            <a:avLst/>
          </a:prstGeom>
        </p:spPr>
      </p:pic>
      <p:sp>
        <p:nvSpPr>
          <p:cNvPr id="2" name="矩形 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/>
          <p:nvPr/>
        </p:nvSpPr>
        <p:spPr>
          <a:xfrm>
            <a:off x="2035854" y="3541567"/>
            <a:ext cx="8120291" cy="1085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Teaching</a:t>
            </a:r>
            <a:r>
              <a:rPr lang="en-US" altLang="zh-CN" sz="4800" b="1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4800" b="1" dirty="0"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Philosophy</a:t>
            </a:r>
            <a:endParaRPr lang="zh-CN" altLang="en-US" sz="4800" b="1" dirty="0">
              <a:latin typeface="Arial Black" panose="020B0A04020102020204" pitchFamily="34" charset="0"/>
              <a:ea typeface="+mj-ea"/>
              <a:cs typeface="Arial Black" panose="020B0A04020102020204" pitchFamily="34" charset="0"/>
              <a:sym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2083667"/>
            <a:ext cx="4572000" cy="1457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Part</a:t>
            </a:r>
            <a:r>
              <a:rPr lang="zh-CN" altLang="en-US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 </a:t>
            </a:r>
            <a:r>
              <a:rPr lang="en-US" altLang="zh-CN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1</a:t>
            </a:r>
            <a:endParaRPr lang="en-US" altLang="zh-CN" sz="6600" b="1" dirty="0">
              <a:solidFill>
                <a:srgbClr val="AA3C3F"/>
              </a:solidFill>
              <a:latin typeface="Arial Black" panose="020B0A04020102020204" pitchFamily="34" charset="0"/>
              <a:cs typeface="Arial Black" panose="020B0A040201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0330" y="0"/>
            <a:ext cx="12292330" cy="6858000"/>
          </a:xfrm>
          <a:prstGeom prst="rect">
            <a:avLst/>
          </a:prstGeom>
        </p:spPr>
      </p:pic>
      <p:pic>
        <p:nvPicPr>
          <p:cNvPr id="7" name="图片 6" descr="202306141739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193" y="2265539"/>
            <a:ext cx="2877820" cy="34061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32445" y="788670"/>
            <a:ext cx="7368570" cy="5653650"/>
            <a:chOff x="671247" y="687265"/>
            <a:chExt cx="7535879" cy="5750232"/>
          </a:xfrm>
        </p:grpSpPr>
        <p:pic>
          <p:nvPicPr>
            <p:cNvPr id="6" name="图片 5" descr="202306141739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247" y="687265"/>
              <a:ext cx="7535879" cy="5750232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634672" y="1620516"/>
              <a:ext cx="5421045" cy="389754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Hi there,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pPr algn="just"/>
              <a:r>
                <a: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   </a:t>
              </a: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There is a beautiful bridge between our school and the village. We can go to school easily. More importantly, we have a beautiful school now. There is a new library at school. But we don</a:t>
              </a:r>
              <a:r>
                <a: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’</a:t>
              </a: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 have enough books. Can you help us?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                                          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                                           Yours,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                                            Liang </a:t>
              </a:r>
              <a:r>
                <a:rPr lang="en-US" altLang="zh-CN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iang  </a:t>
              </a:r>
              <a:endParaRPr lang="zh-C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536575" y="133350"/>
            <a:ext cx="3265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Lead-in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课例4 信件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3085" y="5465304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1"/>
            </p:custDataLst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58" r="12252"/>
          <a:stretch>
            <a:fillRect/>
          </a:stretch>
        </p:blipFill>
        <p:spPr>
          <a:xfrm>
            <a:off x="221354" y="2870136"/>
            <a:ext cx="2400256" cy="28709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1421482" y="497546"/>
            <a:ext cx="7514699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</a:t>
            </a:r>
            <a:r>
              <a:rPr lang="zh-CN" altLang="en-US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Philosophy</a:t>
            </a:r>
            <a:endParaRPr lang="zh-CN" altLang="en-US" sz="20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36209" y="6161672"/>
            <a:ext cx="4139356" cy="321877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 algn="ctr"/>
            <a:r>
              <a:rPr lang="zh-CN" sz="1600" b="0" dirty="0">
                <a:ea typeface="宋体" panose="02010600030101010101" pitchFamily="2" charset="-122"/>
              </a:rPr>
              <a:t>表</a:t>
            </a:r>
            <a:r>
              <a:rPr lang="en-US" altLang="zh-CN" sz="1600" b="0" dirty="0">
                <a:ea typeface="宋体" panose="02010600030101010101" pitchFamily="2" charset="-122"/>
              </a:rPr>
              <a:t> </a:t>
            </a:r>
            <a:r>
              <a:rPr lang="en-US" sz="1600" b="1" dirty="0">
                <a:latin typeface="Times New Roman" panose="02020603050405020304" charset="0"/>
              </a:rPr>
              <a:t>24 </a:t>
            </a:r>
            <a:r>
              <a:rPr lang="zh-CN" sz="1600" b="0" dirty="0">
                <a:ea typeface="宋体" panose="02010600030101010101" pitchFamily="2" charset="-122"/>
              </a:rPr>
              <a:t>三级（</a:t>
            </a:r>
            <a:r>
              <a:rPr lang="en-US" sz="1600" b="1" dirty="0">
                <a:latin typeface="Times New Roman" panose="02020603050405020304" charset="0"/>
              </a:rPr>
              <a:t>7</a:t>
            </a:r>
            <a:r>
              <a:rPr lang="zh-CN" sz="1600" b="1" dirty="0">
                <a:ea typeface="宋体" panose="02010600030101010101" pitchFamily="2" charset="-122"/>
              </a:rPr>
              <a:t>〜</a:t>
            </a:r>
            <a:r>
              <a:rPr lang="en-US" sz="1600" b="1" dirty="0">
                <a:latin typeface="Times New Roman" panose="02020603050405020304" charset="0"/>
              </a:rPr>
              <a:t>9 </a:t>
            </a:r>
            <a:r>
              <a:rPr lang="zh-CN" sz="1600" b="0" dirty="0">
                <a:ea typeface="宋体" panose="02010600030101010101" pitchFamily="2" charset="-122"/>
              </a:rPr>
              <a:t>年级）学业质量标准</a:t>
            </a:r>
            <a:endParaRPr lang="zh-CN" altLang="en-US" sz="1600" b="0" dirty="0">
              <a:ea typeface="宋体" panose="02010600030101010101" pitchFamily="2" charset="-122"/>
            </a:endParaRPr>
          </a:p>
        </p:txBody>
      </p:sp>
      <p:pic>
        <p:nvPicPr>
          <p:cNvPr id="8" name="图片 7" descr="202306141714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graphicFrame>
        <p:nvGraphicFramePr>
          <p:cNvPr id="4" name="Google Shape;2842;p66"/>
          <p:cNvGraphicFramePr/>
          <p:nvPr>
            <p:custDataLst>
              <p:tags r:id="rId4"/>
            </p:custDataLst>
          </p:nvPr>
        </p:nvGraphicFramePr>
        <p:xfrm>
          <a:off x="2886074" y="1275294"/>
          <a:ext cx="8901113" cy="4677761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733519"/>
                <a:gridCol w="8167594"/>
              </a:tblGrid>
              <a:tr h="43475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序号</a:t>
                      </a:r>
                      <a:endParaRPr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57150"/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学业质量描述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17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3-1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能听懂相关主题的语篇，借助关键词句、图片等复述语篇内容。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17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3-2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能利用语篇所给提示预测内容的发展，判断说话者的身份和关系，推断说话者的情感、态度和观点。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17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3-3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能理解多模态语篇（如广播、电视节目等）的主要内容，获取关键信息。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17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3-8</a:t>
                      </a:r>
                      <a:endParaRPr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朗读相关主题的简短语篇时，连读、停顿自然，语音、语调基本正确。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17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3-9</a:t>
                      </a:r>
                      <a:endParaRPr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能根据口头交际的具体情境，初步运用得体的语言形式，表达自己的情感、态度和观点。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3511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3-10</a:t>
                      </a:r>
                      <a:endParaRPr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能选用正确的词语、句式和时态，通过口语或书面语篇描述、介绍人和事物，表达个人看法，表意清晰，话语基本通顺。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17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3-12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能讲述具有代表性的中外杰出人物的故事，如科学家等为社会和世界作出贡献的人物，表达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基本清楚。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17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3-16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善于通过多种渠道获取资料，尝试归纳学习素材中的语言和文化现象，从不同角度分析问题。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179">
                <a:tc>
                  <a:txBody>
                    <a:bodyPr/>
                    <a:lstStyle/>
                    <a:p>
                      <a:pPr marL="0" lvl="0" indent="0" algn="ctr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3-17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defTabSz="5715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Bad Script"/>
                        </a:rPr>
                        <a:t>积极参与课堂活动，与同伴一起就相关主题进行讨论，合作完成学习任务。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Bad Script"/>
                      </a:endParaRPr>
                    </a:p>
                  </a:txBody>
                  <a:tcPr marL="91425" marR="91425" marT="91425" marB="91425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1402351" y="419556"/>
            <a:ext cx="690685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 Philosophy</a:t>
            </a:r>
            <a:endParaRPr lang="zh-CN" altLang="en-US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70480" y="6011331"/>
            <a:ext cx="4044199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altLang="zh-CN" sz="1600" b="1" kern="1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 activity-based approach to English language learning</a:t>
            </a:r>
            <a:endParaRPr lang="en-GB" altLang="zh-CN" sz="1600" b="1" kern="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545272" y="1281139"/>
            <a:ext cx="5078260" cy="4659298"/>
            <a:chOff x="5503192" y="652745"/>
            <a:chExt cx="6311415" cy="6019255"/>
          </a:xfrm>
        </p:grpSpPr>
        <p:sp>
          <p:nvSpPr>
            <p:cNvPr id="6" name="椭圆 5"/>
            <p:cNvSpPr/>
            <p:nvPr/>
          </p:nvSpPr>
          <p:spPr>
            <a:xfrm>
              <a:off x="6095999" y="1180583"/>
              <a:ext cx="4968307" cy="488697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7" name="任意形状 6"/>
            <p:cNvSpPr/>
            <p:nvPr/>
          </p:nvSpPr>
          <p:spPr>
            <a:xfrm rot="16934802" flipH="1">
              <a:off x="7781546" y="2296477"/>
              <a:ext cx="1807408" cy="2329301"/>
            </a:xfrm>
            <a:custGeom>
              <a:avLst/>
              <a:gdLst>
                <a:gd name="connsiteX0" fmla="*/ 1440000 w 2160000"/>
                <a:gd name="connsiteY0" fmla="*/ 0 h 2880000"/>
                <a:gd name="connsiteX1" fmla="*/ 2160000 w 2160000"/>
                <a:gd name="connsiteY1" fmla="*/ 720000 h 2880000"/>
                <a:gd name="connsiteX2" fmla="*/ 1440000 w 2160000"/>
                <a:gd name="connsiteY2" fmla="*/ 1440000 h 2880000"/>
                <a:gd name="connsiteX3" fmla="*/ 720000 w 2160000"/>
                <a:gd name="connsiteY3" fmla="*/ 2160000 h 2880000"/>
                <a:gd name="connsiteX4" fmla="*/ 1440000 w 2160000"/>
                <a:gd name="connsiteY4" fmla="*/ 2880000 h 2880000"/>
                <a:gd name="connsiteX5" fmla="*/ 0 w 2160000"/>
                <a:gd name="connsiteY5" fmla="*/ 1440000 h 2880000"/>
                <a:gd name="connsiteX6" fmla="*/ 1440000 w 2160000"/>
                <a:gd name="connsiteY6" fmla="*/ 0 h 28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00" h="2880000">
                  <a:moveTo>
                    <a:pt x="1440000" y="0"/>
                  </a:moveTo>
                  <a:cubicBezTo>
                    <a:pt x="1837645" y="0"/>
                    <a:pt x="2160000" y="322355"/>
                    <a:pt x="2160000" y="720000"/>
                  </a:cubicBezTo>
                  <a:cubicBezTo>
                    <a:pt x="2160000" y="1117645"/>
                    <a:pt x="1837645" y="1440000"/>
                    <a:pt x="1440000" y="1440000"/>
                  </a:cubicBezTo>
                  <a:cubicBezTo>
                    <a:pt x="1042355" y="1440000"/>
                    <a:pt x="720000" y="1762355"/>
                    <a:pt x="720000" y="2160000"/>
                  </a:cubicBezTo>
                  <a:cubicBezTo>
                    <a:pt x="720000" y="2557645"/>
                    <a:pt x="1042355" y="2880000"/>
                    <a:pt x="1440000" y="2880000"/>
                  </a:cubicBezTo>
                  <a:cubicBezTo>
                    <a:pt x="644710" y="2880000"/>
                    <a:pt x="0" y="2235290"/>
                    <a:pt x="0" y="1440000"/>
                  </a:cubicBezTo>
                  <a:cubicBezTo>
                    <a:pt x="0" y="644710"/>
                    <a:pt x="644710" y="0"/>
                    <a:pt x="1440000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8" name="环形箭头 7"/>
            <p:cNvSpPr/>
            <p:nvPr/>
          </p:nvSpPr>
          <p:spPr>
            <a:xfrm rot="15548524">
              <a:off x="6202544" y="1190513"/>
              <a:ext cx="4602814" cy="4909697"/>
            </a:xfrm>
            <a:prstGeom prst="circularArrow">
              <a:avLst>
                <a:gd name="adj1" fmla="val 16044"/>
                <a:gd name="adj2" fmla="val 608945"/>
                <a:gd name="adj3" fmla="val 20423704"/>
                <a:gd name="adj4" fmla="val 12602918"/>
                <a:gd name="adj5" fmla="val 125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9" name="环形箭头 8"/>
            <p:cNvSpPr/>
            <p:nvPr/>
          </p:nvSpPr>
          <p:spPr>
            <a:xfrm rot="4484014">
              <a:off x="6338124" y="1303745"/>
              <a:ext cx="4602814" cy="4909697"/>
            </a:xfrm>
            <a:prstGeom prst="circularArrow">
              <a:avLst>
                <a:gd name="adj1" fmla="val 16044"/>
                <a:gd name="adj2" fmla="val 608945"/>
                <a:gd name="adj3" fmla="val 20423704"/>
                <a:gd name="adj4" fmla="val 13027878"/>
                <a:gd name="adj5" fmla="val 125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935322" y="1532184"/>
              <a:ext cx="1289662" cy="704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800"/>
                <a:t>主题</a:t>
              </a:r>
              <a:endParaRPr kumimoji="1" lang="zh-CN" altLang="en-US" sz="18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970584" y="5128536"/>
              <a:ext cx="1289662" cy="704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800"/>
                <a:t>语篇</a:t>
              </a:r>
              <a:endParaRPr kumimoji="1" lang="zh-CN" altLang="en-US" sz="1800"/>
            </a:p>
          </p:txBody>
        </p:sp>
        <p:sp>
          <p:nvSpPr>
            <p:cNvPr id="12" name="任意形状 11"/>
            <p:cNvSpPr/>
            <p:nvPr/>
          </p:nvSpPr>
          <p:spPr>
            <a:xfrm rot="6105880" flipH="1">
              <a:off x="7718682" y="2842605"/>
              <a:ext cx="1691398" cy="2337345"/>
            </a:xfrm>
            <a:custGeom>
              <a:avLst/>
              <a:gdLst>
                <a:gd name="connsiteX0" fmla="*/ 1440000 w 2160000"/>
                <a:gd name="connsiteY0" fmla="*/ 0 h 2880000"/>
                <a:gd name="connsiteX1" fmla="*/ 2160000 w 2160000"/>
                <a:gd name="connsiteY1" fmla="*/ 720000 h 2880000"/>
                <a:gd name="connsiteX2" fmla="*/ 1440000 w 2160000"/>
                <a:gd name="connsiteY2" fmla="*/ 1440000 h 2880000"/>
                <a:gd name="connsiteX3" fmla="*/ 720000 w 2160000"/>
                <a:gd name="connsiteY3" fmla="*/ 2160000 h 2880000"/>
                <a:gd name="connsiteX4" fmla="*/ 1440000 w 2160000"/>
                <a:gd name="connsiteY4" fmla="*/ 2880000 h 2880000"/>
                <a:gd name="connsiteX5" fmla="*/ 0 w 2160000"/>
                <a:gd name="connsiteY5" fmla="*/ 1440000 h 2880000"/>
                <a:gd name="connsiteX6" fmla="*/ 1440000 w 2160000"/>
                <a:gd name="connsiteY6" fmla="*/ 0 h 28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00" h="2880000">
                  <a:moveTo>
                    <a:pt x="1440000" y="0"/>
                  </a:moveTo>
                  <a:cubicBezTo>
                    <a:pt x="1837645" y="0"/>
                    <a:pt x="2160000" y="322355"/>
                    <a:pt x="2160000" y="720000"/>
                  </a:cubicBezTo>
                  <a:cubicBezTo>
                    <a:pt x="2160000" y="1117645"/>
                    <a:pt x="1837645" y="1440000"/>
                    <a:pt x="1440000" y="1440000"/>
                  </a:cubicBezTo>
                  <a:cubicBezTo>
                    <a:pt x="1042355" y="1440000"/>
                    <a:pt x="720000" y="1762355"/>
                    <a:pt x="720000" y="2160000"/>
                  </a:cubicBezTo>
                  <a:cubicBezTo>
                    <a:pt x="720000" y="2557645"/>
                    <a:pt x="1042355" y="2880000"/>
                    <a:pt x="1440000" y="2880000"/>
                  </a:cubicBezTo>
                  <a:cubicBezTo>
                    <a:pt x="644710" y="2880000"/>
                    <a:pt x="0" y="2235290"/>
                    <a:pt x="0" y="1440000"/>
                  </a:cubicBezTo>
                  <a:cubicBezTo>
                    <a:pt x="0" y="644710"/>
                    <a:pt x="644710" y="0"/>
                    <a:pt x="1440000" y="0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668182" y="3013169"/>
              <a:ext cx="960122" cy="914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</a:rPr>
                <a:t>语言知识</a:t>
              </a:r>
              <a:endParaRPr kumimoji="1"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676300" y="3479933"/>
              <a:ext cx="960122" cy="914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>
                  <a:solidFill>
                    <a:schemeClr val="bg1"/>
                  </a:solidFill>
                </a:rPr>
                <a:t>文化知识</a:t>
              </a:r>
              <a:endParaRPr kumimoji="1" lang="zh-CN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905275" y="2255710"/>
              <a:ext cx="701040" cy="516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000" dirty="0">
                  <a:solidFill>
                    <a:schemeClr val="bg1"/>
                  </a:solidFill>
                </a:rPr>
                <a:t>语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450061" y="3013898"/>
              <a:ext cx="701040" cy="516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000" dirty="0">
                  <a:solidFill>
                    <a:schemeClr val="bg1"/>
                  </a:solidFill>
                </a:rPr>
                <a:t>言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473890" y="3945421"/>
              <a:ext cx="701040" cy="516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000" dirty="0">
                  <a:solidFill>
                    <a:schemeClr val="bg1"/>
                  </a:solidFill>
                </a:rPr>
                <a:t>技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897735" y="4651149"/>
              <a:ext cx="701040" cy="516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000" dirty="0">
                  <a:solidFill>
                    <a:schemeClr val="bg1"/>
                  </a:solidFill>
                </a:rPr>
                <a:t>能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685694" y="2205083"/>
              <a:ext cx="701040" cy="516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000" dirty="0">
                  <a:solidFill>
                    <a:schemeClr val="bg1"/>
                  </a:solidFill>
                </a:rPr>
                <a:t>学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0189222" y="2956072"/>
              <a:ext cx="701040" cy="516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000" dirty="0">
                  <a:solidFill>
                    <a:schemeClr val="bg1"/>
                  </a:solidFill>
                </a:rPr>
                <a:t>习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09949" y="3924856"/>
              <a:ext cx="701040" cy="516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000" dirty="0">
                  <a:solidFill>
                    <a:schemeClr val="bg1"/>
                  </a:solidFill>
                </a:rPr>
                <a:t>策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771581" y="4592216"/>
              <a:ext cx="701040" cy="5168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sz="2000" dirty="0">
                  <a:solidFill>
                    <a:schemeClr val="bg1"/>
                  </a:solidFill>
                </a:rPr>
                <a:t>略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994417" y="928790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应</a:t>
              </a:r>
              <a:endParaRPr lang="zh-CN" altLang="en-US" b="1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828568" y="652745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用</a:t>
              </a:r>
              <a:endParaRPr lang="zh-CN" altLang="en-US" b="1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831330" y="693864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 dirty="0"/>
                <a:t>实</a:t>
              </a:r>
              <a:endParaRPr lang="zh-CN" altLang="en-US" b="1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796725" y="1058693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践</a:t>
              </a:r>
              <a:endParaRPr lang="zh-CN" altLang="en-US" b="1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503192" y="3668134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学</a:t>
              </a:r>
              <a:endParaRPr lang="zh-CN" altLang="en-US" b="1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642304" y="4534197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习</a:t>
              </a:r>
              <a:endParaRPr lang="zh-CN" altLang="en-US" b="1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107113" y="5222976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理</a:t>
              </a:r>
              <a:endParaRPr lang="zh-CN" altLang="en-US" b="1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756515" y="5744860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解</a:t>
              </a:r>
              <a:endParaRPr lang="zh-CN" altLang="en-US" b="1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113567" y="3150828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迁</a:t>
              </a:r>
              <a:endParaRPr lang="zh-CN" altLang="en-US" b="1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0992411" y="4142687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移</a:t>
              </a:r>
              <a:endParaRPr lang="zh-CN" altLang="en-US" b="1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630121" y="4938524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创</a:t>
              </a:r>
              <a:endParaRPr lang="zh-CN" altLang="en-US" b="1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0020325" y="5636835"/>
              <a:ext cx="701040" cy="477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zh-CN" altLang="en-US" b="1"/>
                <a:t>新</a:t>
              </a:r>
              <a:endParaRPr lang="zh-CN" altLang="en-US" b="1"/>
            </a:p>
          </p:txBody>
        </p:sp>
        <p:sp>
          <p:nvSpPr>
            <p:cNvPr id="35" name="环形箭头 34"/>
            <p:cNvSpPr/>
            <p:nvPr/>
          </p:nvSpPr>
          <p:spPr>
            <a:xfrm rot="12153935">
              <a:off x="7664806" y="5006066"/>
              <a:ext cx="1986580" cy="1665934"/>
            </a:xfrm>
            <a:prstGeom prst="circularArrow">
              <a:avLst>
                <a:gd name="adj1" fmla="val 12610"/>
                <a:gd name="adj2" fmla="val 1142319"/>
                <a:gd name="adj3" fmla="val 15971242"/>
                <a:gd name="adj4" fmla="val 11565523"/>
                <a:gd name="adj5" fmla="val 15865"/>
              </a:avLst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36" name="环形箭头 35"/>
            <p:cNvSpPr/>
            <p:nvPr/>
          </p:nvSpPr>
          <p:spPr>
            <a:xfrm rot="19716779">
              <a:off x="5561468" y="1504462"/>
              <a:ext cx="1986580" cy="1665934"/>
            </a:xfrm>
            <a:prstGeom prst="circularArrow">
              <a:avLst>
                <a:gd name="adj1" fmla="val 12610"/>
                <a:gd name="adj2" fmla="val 1142319"/>
                <a:gd name="adj3" fmla="val 15971242"/>
                <a:gd name="adj4" fmla="val 11565523"/>
                <a:gd name="adj5" fmla="val 15865"/>
              </a:avLst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37" name="环形箭头 36"/>
            <p:cNvSpPr/>
            <p:nvPr/>
          </p:nvSpPr>
          <p:spPr>
            <a:xfrm rot="4735819" flipV="1">
              <a:off x="5450064" y="1763839"/>
              <a:ext cx="1986580" cy="1665934"/>
            </a:xfrm>
            <a:prstGeom prst="circularArrow">
              <a:avLst>
                <a:gd name="adj1" fmla="val 12610"/>
                <a:gd name="adj2" fmla="val 1142319"/>
                <a:gd name="adj3" fmla="val 15971242"/>
                <a:gd name="adj4" fmla="val 11565523"/>
                <a:gd name="adj5" fmla="val 15865"/>
              </a:avLst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38" name="环形箭头 37"/>
            <p:cNvSpPr/>
            <p:nvPr/>
          </p:nvSpPr>
          <p:spPr>
            <a:xfrm rot="12546853" flipV="1">
              <a:off x="9764843" y="1412608"/>
              <a:ext cx="1986580" cy="1665934"/>
            </a:xfrm>
            <a:prstGeom prst="circularArrow">
              <a:avLst>
                <a:gd name="adj1" fmla="val 12610"/>
                <a:gd name="adj2" fmla="val 1142319"/>
                <a:gd name="adj3" fmla="val 15971242"/>
                <a:gd name="adj4" fmla="val 11565523"/>
                <a:gd name="adj5" fmla="val 15865"/>
              </a:avLst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39" name="环形箭头 38"/>
            <p:cNvSpPr/>
            <p:nvPr/>
          </p:nvSpPr>
          <p:spPr>
            <a:xfrm rot="6137092">
              <a:off x="9871109" y="1642695"/>
              <a:ext cx="1986580" cy="1665934"/>
            </a:xfrm>
            <a:prstGeom prst="circularArrow">
              <a:avLst>
                <a:gd name="adj1" fmla="val 12610"/>
                <a:gd name="adj2" fmla="val 1142319"/>
                <a:gd name="adj3" fmla="val 15971242"/>
                <a:gd name="adj4" fmla="val 11565523"/>
                <a:gd name="adj5" fmla="val 15865"/>
              </a:avLst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211281" y="1463003"/>
            <a:ext cx="4569436" cy="4269234"/>
            <a:chOff x="4829654" y="1200180"/>
            <a:chExt cx="2898846" cy="2785355"/>
          </a:xfrm>
        </p:grpSpPr>
        <p:sp>
          <p:nvSpPr>
            <p:cNvPr id="41" name="六边形 40"/>
            <p:cNvSpPr/>
            <p:nvPr/>
          </p:nvSpPr>
          <p:spPr>
            <a:xfrm>
              <a:off x="5767860" y="1200180"/>
              <a:ext cx="1035911" cy="855563"/>
            </a:xfrm>
            <a:prstGeom prst="hexagon">
              <a:avLst>
                <a:gd name="adj" fmla="val 29226"/>
                <a:gd name="vf" fmla="val 115470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六边形 41"/>
            <p:cNvSpPr/>
            <p:nvPr/>
          </p:nvSpPr>
          <p:spPr>
            <a:xfrm>
              <a:off x="4838019" y="1662545"/>
              <a:ext cx="996027" cy="855563"/>
            </a:xfrm>
            <a:prstGeom prst="hexagon">
              <a:avLst>
                <a:gd name="adj" fmla="val 30283"/>
                <a:gd name="vf" fmla="val 1154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3" name="六边形 42"/>
            <p:cNvSpPr/>
            <p:nvPr/>
          </p:nvSpPr>
          <p:spPr>
            <a:xfrm>
              <a:off x="6728087" y="1653473"/>
              <a:ext cx="988807" cy="855563"/>
            </a:xfrm>
            <a:prstGeom prst="hexagon">
              <a:avLst>
                <a:gd name="adj" fmla="val 31339"/>
                <a:gd name="vf" fmla="val 1154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4" name="六边形 43"/>
            <p:cNvSpPr/>
            <p:nvPr/>
          </p:nvSpPr>
          <p:spPr>
            <a:xfrm>
              <a:off x="5750263" y="2125966"/>
              <a:ext cx="1035911" cy="906149"/>
            </a:xfrm>
            <a:prstGeom prst="hexagon">
              <a:avLst>
                <a:gd name="adj" fmla="val 28170"/>
                <a:gd name="vf" fmla="val 115470"/>
              </a:avLst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5" name="六边形 44"/>
            <p:cNvSpPr/>
            <p:nvPr/>
          </p:nvSpPr>
          <p:spPr>
            <a:xfrm>
              <a:off x="6692589" y="2621275"/>
              <a:ext cx="1035911" cy="855563"/>
            </a:xfrm>
            <a:prstGeom prst="hexagon">
              <a:avLst>
                <a:gd name="adj" fmla="val 29226"/>
                <a:gd name="vf" fmla="val 115470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6" name="六边形 45"/>
            <p:cNvSpPr/>
            <p:nvPr/>
          </p:nvSpPr>
          <p:spPr>
            <a:xfrm>
              <a:off x="5743943" y="3129972"/>
              <a:ext cx="1035911" cy="855563"/>
            </a:xfrm>
            <a:prstGeom prst="hexagon">
              <a:avLst>
                <a:gd name="adj" fmla="val 31339"/>
                <a:gd name="vf" fmla="val 11547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7" name="六边形 46"/>
            <p:cNvSpPr/>
            <p:nvPr/>
          </p:nvSpPr>
          <p:spPr>
            <a:xfrm>
              <a:off x="4829654" y="2654179"/>
              <a:ext cx="985952" cy="808552"/>
            </a:xfrm>
            <a:prstGeom prst="hexagon">
              <a:avLst>
                <a:gd name="adj" fmla="val 27236"/>
                <a:gd name="vf" fmla="val 115470"/>
              </a:avLst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8" name="闪电形 47"/>
            <p:cNvSpPr/>
            <p:nvPr/>
          </p:nvSpPr>
          <p:spPr>
            <a:xfrm rot="9052048">
              <a:off x="5724713" y="2173114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闪电形 48"/>
            <p:cNvSpPr/>
            <p:nvPr/>
          </p:nvSpPr>
          <p:spPr>
            <a:xfrm rot="12362145">
              <a:off x="6176165" y="1983617"/>
              <a:ext cx="150649" cy="221458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0" name="闪电形 49"/>
            <p:cNvSpPr/>
            <p:nvPr/>
          </p:nvSpPr>
          <p:spPr>
            <a:xfrm rot="6073376">
              <a:off x="5711284" y="2663667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闪电形 50"/>
            <p:cNvSpPr/>
            <p:nvPr/>
          </p:nvSpPr>
          <p:spPr>
            <a:xfrm rot="2178159">
              <a:off x="6107629" y="2915552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2" name="闪电形 51"/>
            <p:cNvSpPr/>
            <p:nvPr/>
          </p:nvSpPr>
          <p:spPr>
            <a:xfrm rot="18705606">
              <a:off x="6639754" y="2663667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3" name="闪电形 52"/>
            <p:cNvSpPr/>
            <p:nvPr/>
          </p:nvSpPr>
          <p:spPr>
            <a:xfrm rot="16200000">
              <a:off x="6620702" y="2180171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闪电形 53"/>
            <p:cNvSpPr/>
            <p:nvPr/>
          </p:nvSpPr>
          <p:spPr>
            <a:xfrm rot="9199749">
              <a:off x="5698623" y="3181419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闪电形 54"/>
            <p:cNvSpPr/>
            <p:nvPr/>
          </p:nvSpPr>
          <p:spPr>
            <a:xfrm rot="12487705">
              <a:off x="5272483" y="2441954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闪电形 55"/>
            <p:cNvSpPr/>
            <p:nvPr/>
          </p:nvSpPr>
          <p:spPr>
            <a:xfrm rot="16200000">
              <a:off x="5693448" y="1710606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闪电形 56"/>
            <p:cNvSpPr/>
            <p:nvPr/>
          </p:nvSpPr>
          <p:spPr>
            <a:xfrm rot="20295741">
              <a:off x="6645636" y="1683944"/>
              <a:ext cx="208882" cy="326425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闪电形 57"/>
            <p:cNvSpPr/>
            <p:nvPr/>
          </p:nvSpPr>
          <p:spPr>
            <a:xfrm rot="2484085">
              <a:off x="7141196" y="2403047"/>
              <a:ext cx="203185" cy="296745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闪电形 58"/>
            <p:cNvSpPr/>
            <p:nvPr/>
          </p:nvSpPr>
          <p:spPr>
            <a:xfrm rot="5400000">
              <a:off x="6638794" y="3163041"/>
              <a:ext cx="165929" cy="259592"/>
            </a:xfrm>
            <a:prstGeom prst="lightningBolt">
              <a:avLst/>
            </a:prstGeom>
            <a:solidFill>
              <a:srgbClr val="6EC8C1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5904114" y="1493192"/>
              <a:ext cx="668412" cy="26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latin typeface="+mj-ea"/>
                  <a:ea typeface="+mj-ea"/>
                </a:rPr>
                <a:t>认知</a:t>
              </a:r>
              <a:endParaRPr kumimoji="1" lang="zh-CN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5894803" y="2358008"/>
              <a:ext cx="702912" cy="421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b="1" dirty="0">
                  <a:solidFill>
                    <a:schemeClr val="bg1"/>
                  </a:solidFill>
                  <a:latin typeface="+mj-ea"/>
                  <a:ea typeface="+mj-ea"/>
                </a:rPr>
                <a:t>核心素养</a:t>
              </a:r>
              <a:endParaRPr kumimoji="1" lang="en-US" altLang="zh-CN" b="1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kumimoji="1" lang="zh-CN" altLang="en-US" b="1" dirty="0">
                  <a:solidFill>
                    <a:schemeClr val="bg1"/>
                  </a:solidFill>
                  <a:latin typeface="+mj-ea"/>
                  <a:ea typeface="+mj-ea"/>
                </a:rPr>
                <a:t>综合表现</a:t>
              </a:r>
              <a:endParaRPr kumimoji="1" lang="zh-CN" altLang="en-US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5871196" y="3442266"/>
              <a:ext cx="767997" cy="26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思想观念</a:t>
              </a:r>
              <a:endPara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7004373" y="2956227"/>
              <a:ext cx="442574" cy="26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latin typeface="+mj-ea"/>
                  <a:ea typeface="+mj-ea"/>
                </a:rPr>
                <a:t>行为</a:t>
              </a:r>
              <a:endParaRPr kumimoji="1" lang="zh-CN" altLang="en-US" sz="2000" b="1" dirty="0">
                <a:latin typeface="+mj-ea"/>
                <a:ea typeface="+mj-ea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003765" y="2924867"/>
              <a:ext cx="582355" cy="240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latin typeface="+mj-ea"/>
                  <a:ea typeface="+mj-ea"/>
                </a:rPr>
                <a:t>态度</a:t>
              </a:r>
              <a:endParaRPr kumimoji="1" lang="zh-CN" altLang="en-US" b="1" dirty="0">
                <a:latin typeface="+mj-ea"/>
                <a:ea typeface="+mj-ea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4877233" y="1953689"/>
              <a:ext cx="930707" cy="26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语言和技能</a:t>
              </a:r>
              <a:endPara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6746159" y="1962472"/>
              <a:ext cx="930707" cy="26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方法和策略</a:t>
              </a:r>
              <a:endPara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970866" y="6011331"/>
            <a:ext cx="45700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GB" altLang="zh-CN" sz="16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</a:t>
            </a:r>
            <a:r>
              <a:rPr lang="en-GB" altLang="zh-CN" sz="1600" b="1" kern="1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nit</a:t>
            </a:r>
            <a:r>
              <a:rPr lang="en-GB" altLang="zh-CN" sz="1600" b="1" kern="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GB" altLang="zh-CN" sz="1600" b="1" kern="1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integrated teaching under the big ideas advocated in English teaching</a:t>
            </a:r>
            <a:endParaRPr lang="en-GB" altLang="zh-CN" sz="1600" b="1" kern="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1367124" y="478559"/>
            <a:ext cx="7263291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 Philosophy</a:t>
            </a:r>
            <a:endParaRPr lang="zh-CN" altLang="en-US" sz="20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240972" y="2133133"/>
            <a:ext cx="3365638" cy="324841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166258" y="1675687"/>
            <a:ext cx="1126902" cy="10694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B2A63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73194" y="4256425"/>
            <a:ext cx="1126902" cy="10694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B2A63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3871868" y="3721719"/>
            <a:ext cx="1126902" cy="106941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B2A63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77668" y="1889681"/>
            <a:ext cx="1356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教</a:t>
            </a:r>
            <a:endParaRPr lang="zh-CN" altLang="en-US" sz="32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83278" y="3973539"/>
            <a:ext cx="1356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学</a:t>
            </a:r>
            <a:endParaRPr lang="zh-CN" altLang="en-US" sz="32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1285" y="4423495"/>
            <a:ext cx="13563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评</a:t>
            </a:r>
            <a:endParaRPr lang="zh-CN" altLang="en-US" sz="36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59808" y="5810054"/>
            <a:ext cx="480631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altLang="zh-CN" sz="2000" b="1" kern="1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</a:t>
            </a:r>
            <a:r>
              <a:rPr lang="en-GB" altLang="zh-CN" sz="20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</a:t>
            </a:r>
            <a:r>
              <a:rPr lang="en-GB" altLang="zh-CN" sz="2000" b="1" kern="1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earning</a:t>
            </a:r>
            <a:r>
              <a:rPr lang="en-US" altLang="zh-CN" sz="20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GB" altLang="zh-CN" sz="2000" b="1" kern="100" dirty="0"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Teaching-Assessing Cycle</a:t>
            </a:r>
            <a:endParaRPr lang="en-GB" altLang="zh-CN" sz="2000" b="1" kern="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96000" y="5810361"/>
            <a:ext cx="6290917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sz="2000" b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Cultivating students’ core competences</a:t>
            </a:r>
            <a:endParaRPr lang="en-GB" altLang="zh-CN" sz="2000" b="1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505460" y="1631617"/>
            <a:ext cx="6228763" cy="3672435"/>
            <a:chOff x="6354442" y="2703110"/>
            <a:chExt cx="5600435" cy="3283959"/>
          </a:xfrm>
        </p:grpSpPr>
        <p:grpSp>
          <p:nvGrpSpPr>
            <p:cNvPr id="5" name="组合 4"/>
            <p:cNvGrpSpPr/>
            <p:nvPr/>
          </p:nvGrpSpPr>
          <p:grpSpPr>
            <a:xfrm>
              <a:off x="7416361" y="2703110"/>
              <a:ext cx="3578280" cy="3283959"/>
              <a:chOff x="7446819" y="2226380"/>
              <a:chExt cx="3578280" cy="3283959"/>
            </a:xfrm>
          </p:grpSpPr>
          <p:sp>
            <p:nvSpPr>
              <p:cNvPr id="23" name="任意形状 22"/>
              <p:cNvSpPr/>
              <p:nvPr/>
            </p:nvSpPr>
            <p:spPr>
              <a:xfrm>
                <a:off x="8204214" y="3487194"/>
                <a:ext cx="990836" cy="724314"/>
              </a:xfrm>
              <a:custGeom>
                <a:avLst/>
                <a:gdLst>
                  <a:gd name="connsiteX0" fmla="*/ 284430 w 990836"/>
                  <a:gd name="connsiteY0" fmla="*/ 0 h 724314"/>
                  <a:gd name="connsiteX1" fmla="*/ 949110 w 990836"/>
                  <a:gd name="connsiteY1" fmla="*/ 231018 h 724314"/>
                  <a:gd name="connsiteX2" fmla="*/ 990836 w 990836"/>
                  <a:gd name="connsiteY2" fmla="*/ 267734 h 724314"/>
                  <a:gd name="connsiteX3" fmla="*/ 948158 w 990836"/>
                  <a:gd name="connsiteY3" fmla="*/ 305288 h 724314"/>
                  <a:gd name="connsiteX4" fmla="*/ 689080 w 990836"/>
                  <a:gd name="connsiteY4" fmla="*/ 719810 h 724314"/>
                  <a:gd name="connsiteX5" fmla="*/ 687884 w 990836"/>
                  <a:gd name="connsiteY5" fmla="*/ 724314 h 724314"/>
                  <a:gd name="connsiteX6" fmla="*/ 596141 w 990836"/>
                  <a:gd name="connsiteY6" fmla="*/ 691661 h 724314"/>
                  <a:gd name="connsiteX7" fmla="*/ 4916 w 990836"/>
                  <a:gd name="connsiteY7" fmla="*/ 57527 h 724314"/>
                  <a:gd name="connsiteX8" fmla="*/ 0 w 990836"/>
                  <a:gd name="connsiteY8" fmla="*/ 38935 h 724314"/>
                  <a:gd name="connsiteX9" fmla="*/ 73838 w 990836"/>
                  <a:gd name="connsiteY9" fmla="*/ 20554 h 724314"/>
                  <a:gd name="connsiteX10" fmla="*/ 284430 w 990836"/>
                  <a:gd name="connsiteY10" fmla="*/ 0 h 724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90836" h="724314">
                    <a:moveTo>
                      <a:pt x="284430" y="0"/>
                    </a:moveTo>
                    <a:cubicBezTo>
                      <a:pt x="536914" y="0"/>
                      <a:pt x="768483" y="86696"/>
                      <a:pt x="949110" y="231018"/>
                    </a:cubicBezTo>
                    <a:lnTo>
                      <a:pt x="990836" y="267734"/>
                    </a:lnTo>
                    <a:lnTo>
                      <a:pt x="948158" y="305288"/>
                    </a:lnTo>
                    <a:cubicBezTo>
                      <a:pt x="829972" y="419711"/>
                      <a:pt x="739966" y="561417"/>
                      <a:pt x="689080" y="719810"/>
                    </a:cubicBezTo>
                    <a:lnTo>
                      <a:pt x="687884" y="724314"/>
                    </a:lnTo>
                    <a:lnTo>
                      <a:pt x="596141" y="691661"/>
                    </a:lnTo>
                    <a:cubicBezTo>
                      <a:pt x="314857" y="575964"/>
                      <a:pt x="96509" y="343900"/>
                      <a:pt x="4916" y="57527"/>
                    </a:cubicBezTo>
                    <a:lnTo>
                      <a:pt x="0" y="38935"/>
                    </a:lnTo>
                    <a:lnTo>
                      <a:pt x="73838" y="20554"/>
                    </a:lnTo>
                    <a:cubicBezTo>
                      <a:pt x="141861" y="7077"/>
                      <a:pt x="212292" y="0"/>
                      <a:pt x="2844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4" name="任意形状 23"/>
              <p:cNvSpPr/>
              <p:nvPr/>
            </p:nvSpPr>
            <p:spPr>
              <a:xfrm>
                <a:off x="9245905" y="3493529"/>
                <a:ext cx="1010489" cy="723244"/>
              </a:xfrm>
              <a:custGeom>
                <a:avLst/>
                <a:gdLst>
                  <a:gd name="connsiteX0" fmla="*/ 696208 w 1010489"/>
                  <a:gd name="connsiteY0" fmla="*/ 0 h 723244"/>
                  <a:gd name="connsiteX1" fmla="*/ 1006942 w 1010489"/>
                  <a:gd name="connsiteY1" fmla="*/ 45483 h 723244"/>
                  <a:gd name="connsiteX2" fmla="*/ 1010489 w 1010489"/>
                  <a:gd name="connsiteY2" fmla="*/ 46740 h 723244"/>
                  <a:gd name="connsiteX3" fmla="*/ 1010010 w 1010489"/>
                  <a:gd name="connsiteY3" fmla="*/ 48553 h 723244"/>
                  <a:gd name="connsiteX4" fmla="*/ 322780 w 1010489"/>
                  <a:gd name="connsiteY4" fmla="*/ 716857 h 723244"/>
                  <a:gd name="connsiteX5" fmla="*/ 297237 w 1010489"/>
                  <a:gd name="connsiteY5" fmla="*/ 723244 h 723244"/>
                  <a:gd name="connsiteX6" fmla="*/ 291558 w 1010489"/>
                  <a:gd name="connsiteY6" fmla="*/ 701862 h 723244"/>
                  <a:gd name="connsiteX7" fmla="*/ 32480 w 1010489"/>
                  <a:gd name="connsiteY7" fmla="*/ 287340 h 723244"/>
                  <a:gd name="connsiteX8" fmla="*/ 0 w 1010489"/>
                  <a:gd name="connsiteY8" fmla="*/ 258760 h 723244"/>
                  <a:gd name="connsiteX9" fmla="*/ 31528 w 1010489"/>
                  <a:gd name="connsiteY9" fmla="*/ 231018 h 723244"/>
                  <a:gd name="connsiteX10" fmla="*/ 696208 w 1010489"/>
                  <a:gd name="connsiteY10" fmla="*/ 0 h 72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0489" h="723244">
                    <a:moveTo>
                      <a:pt x="696208" y="0"/>
                    </a:moveTo>
                    <a:cubicBezTo>
                      <a:pt x="804415" y="0"/>
                      <a:pt x="908781" y="15924"/>
                      <a:pt x="1006942" y="45483"/>
                    </a:cubicBezTo>
                    <a:lnTo>
                      <a:pt x="1010489" y="46740"/>
                    </a:lnTo>
                    <a:lnTo>
                      <a:pt x="1010010" y="48553"/>
                    </a:lnTo>
                    <a:cubicBezTo>
                      <a:pt x="908240" y="366745"/>
                      <a:pt x="649983" y="617889"/>
                      <a:pt x="322780" y="716857"/>
                    </a:cubicBezTo>
                    <a:lnTo>
                      <a:pt x="297237" y="723244"/>
                    </a:lnTo>
                    <a:lnTo>
                      <a:pt x="291558" y="701862"/>
                    </a:lnTo>
                    <a:cubicBezTo>
                      <a:pt x="240672" y="543469"/>
                      <a:pt x="150666" y="401763"/>
                      <a:pt x="32480" y="287340"/>
                    </a:cubicBezTo>
                    <a:lnTo>
                      <a:pt x="0" y="258760"/>
                    </a:lnTo>
                    <a:lnTo>
                      <a:pt x="31528" y="231018"/>
                    </a:lnTo>
                    <a:cubicBezTo>
                      <a:pt x="212155" y="86696"/>
                      <a:pt x="443724" y="0"/>
                      <a:pt x="696208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5" name="任意形状 24"/>
              <p:cNvSpPr/>
              <p:nvPr/>
            </p:nvSpPr>
            <p:spPr>
              <a:xfrm>
                <a:off x="8854759" y="4215738"/>
                <a:ext cx="687271" cy="1040282"/>
              </a:xfrm>
              <a:custGeom>
                <a:avLst/>
                <a:gdLst>
                  <a:gd name="connsiteX0" fmla="*/ 45782 w 687270"/>
                  <a:gd name="connsiteY0" fmla="*/ 0 h 1040282"/>
                  <a:gd name="connsiteX1" fmla="*/ 50044 w 687270"/>
                  <a:gd name="connsiteY1" fmla="*/ 1517 h 1040282"/>
                  <a:gd name="connsiteX2" fmla="*/ 360779 w 687270"/>
                  <a:gd name="connsiteY2" fmla="*/ 47202 h 1040282"/>
                  <a:gd name="connsiteX3" fmla="*/ 571372 w 687270"/>
                  <a:gd name="connsiteY3" fmla="*/ 26557 h 1040282"/>
                  <a:gd name="connsiteX4" fmla="*/ 645971 w 687270"/>
                  <a:gd name="connsiteY4" fmla="*/ 7904 h 1040282"/>
                  <a:gd name="connsiteX5" fmla="*/ 666041 w 687270"/>
                  <a:gd name="connsiteY5" fmla="*/ 83476 h 1040282"/>
                  <a:gd name="connsiteX6" fmla="*/ 687270 w 687270"/>
                  <a:gd name="connsiteY6" fmla="*/ 287364 h 1040282"/>
                  <a:gd name="connsiteX7" fmla="*/ 381214 w 687270"/>
                  <a:gd name="connsiteY7" fmla="*/ 1002728 h 1040282"/>
                  <a:gd name="connsiteX8" fmla="*/ 338536 w 687270"/>
                  <a:gd name="connsiteY8" fmla="*/ 1040282 h 1040282"/>
                  <a:gd name="connsiteX9" fmla="*/ 306056 w 687270"/>
                  <a:gd name="connsiteY9" fmla="*/ 1011702 h 1040282"/>
                  <a:gd name="connsiteX10" fmla="*/ 0 w 687270"/>
                  <a:gd name="connsiteY10" fmla="*/ 296338 h 1040282"/>
                  <a:gd name="connsiteX11" fmla="*/ 21229 w 687270"/>
                  <a:gd name="connsiteY11" fmla="*/ 92450 h 1040282"/>
                  <a:gd name="connsiteX12" fmla="*/ 45782 w 687270"/>
                  <a:gd name="connsiteY12" fmla="*/ 0 h 1040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7270" h="1040282">
                    <a:moveTo>
                      <a:pt x="45782" y="0"/>
                    </a:moveTo>
                    <a:lnTo>
                      <a:pt x="50044" y="1517"/>
                    </a:lnTo>
                    <a:cubicBezTo>
                      <a:pt x="148205" y="31208"/>
                      <a:pt x="252571" y="47202"/>
                      <a:pt x="360779" y="47202"/>
                    </a:cubicBezTo>
                    <a:cubicBezTo>
                      <a:pt x="432917" y="47202"/>
                      <a:pt x="503348" y="40094"/>
                      <a:pt x="571372" y="26557"/>
                    </a:cubicBezTo>
                    <a:lnTo>
                      <a:pt x="645971" y="7904"/>
                    </a:lnTo>
                    <a:lnTo>
                      <a:pt x="666041" y="83476"/>
                    </a:lnTo>
                    <a:cubicBezTo>
                      <a:pt x="679960" y="149334"/>
                      <a:pt x="687270" y="217522"/>
                      <a:pt x="687270" y="287364"/>
                    </a:cubicBezTo>
                    <a:cubicBezTo>
                      <a:pt x="687270" y="566731"/>
                      <a:pt x="570311" y="819651"/>
                      <a:pt x="381214" y="1002728"/>
                    </a:cubicBezTo>
                    <a:lnTo>
                      <a:pt x="338536" y="1040282"/>
                    </a:lnTo>
                    <a:lnTo>
                      <a:pt x="306056" y="1011702"/>
                    </a:lnTo>
                    <a:cubicBezTo>
                      <a:pt x="116959" y="828625"/>
                      <a:pt x="0" y="575705"/>
                      <a:pt x="0" y="296338"/>
                    </a:cubicBezTo>
                    <a:cubicBezTo>
                      <a:pt x="0" y="226496"/>
                      <a:pt x="7310" y="158308"/>
                      <a:pt x="21229" y="92450"/>
                    </a:cubicBezTo>
                    <a:lnTo>
                      <a:pt x="45782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6" name="任意形状 25"/>
              <p:cNvSpPr/>
              <p:nvPr/>
            </p:nvSpPr>
            <p:spPr>
              <a:xfrm>
                <a:off x="8170594" y="2226380"/>
                <a:ext cx="2129593" cy="1528548"/>
              </a:xfrm>
              <a:custGeom>
                <a:avLst/>
                <a:gdLst>
                  <a:gd name="connsiteX0" fmla="*/ 1044944 w 2089888"/>
                  <a:gd name="connsiteY0" fmla="*/ 0 h 1528548"/>
                  <a:gd name="connsiteX1" fmla="*/ 2089888 w 2089888"/>
                  <a:gd name="connsiteY1" fmla="*/ 1016165 h 1528548"/>
                  <a:gd name="connsiteX2" fmla="*/ 2068658 w 2089888"/>
                  <a:gd name="connsiteY2" fmla="*/ 1220958 h 1528548"/>
                  <a:gd name="connsiteX3" fmla="*/ 2043388 w 2089888"/>
                  <a:gd name="connsiteY3" fmla="*/ 1316528 h 1528548"/>
                  <a:gd name="connsiteX4" fmla="*/ 2039841 w 2089888"/>
                  <a:gd name="connsiteY4" fmla="*/ 1315271 h 1528548"/>
                  <a:gd name="connsiteX5" fmla="*/ 1729107 w 2089888"/>
                  <a:gd name="connsiteY5" fmla="*/ 1269788 h 1528548"/>
                  <a:gd name="connsiteX6" fmla="*/ 1064427 w 2089888"/>
                  <a:gd name="connsiteY6" fmla="*/ 1500806 h 1528548"/>
                  <a:gd name="connsiteX7" fmla="*/ 1032899 w 2089888"/>
                  <a:gd name="connsiteY7" fmla="*/ 1528548 h 1528548"/>
                  <a:gd name="connsiteX8" fmla="*/ 991173 w 2089888"/>
                  <a:gd name="connsiteY8" fmla="*/ 1491832 h 1528548"/>
                  <a:gd name="connsiteX9" fmla="*/ 326493 w 2089888"/>
                  <a:gd name="connsiteY9" fmla="*/ 1260814 h 1528548"/>
                  <a:gd name="connsiteX10" fmla="*/ 115901 w 2089888"/>
                  <a:gd name="connsiteY10" fmla="*/ 1281368 h 1528548"/>
                  <a:gd name="connsiteX11" fmla="*/ 42063 w 2089888"/>
                  <a:gd name="connsiteY11" fmla="*/ 1299749 h 1528548"/>
                  <a:gd name="connsiteX12" fmla="*/ 21230 w 2089888"/>
                  <a:gd name="connsiteY12" fmla="*/ 1220958 h 1528548"/>
                  <a:gd name="connsiteX13" fmla="*/ 0 w 2089888"/>
                  <a:gd name="connsiteY13" fmla="*/ 1016165 h 1528548"/>
                  <a:gd name="connsiteX14" fmla="*/ 1044944 w 2089888"/>
                  <a:gd name="connsiteY14" fmla="*/ 0 h 152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89888" h="1528548">
                    <a:moveTo>
                      <a:pt x="1044944" y="0"/>
                    </a:moveTo>
                    <a:cubicBezTo>
                      <a:pt x="1622051" y="0"/>
                      <a:pt x="2089888" y="454953"/>
                      <a:pt x="2089888" y="1016165"/>
                    </a:cubicBezTo>
                    <a:cubicBezTo>
                      <a:pt x="2089888" y="1086316"/>
                      <a:pt x="2082578" y="1154808"/>
                      <a:pt x="2068658" y="1220958"/>
                    </a:cubicBezTo>
                    <a:lnTo>
                      <a:pt x="2043388" y="1316528"/>
                    </a:lnTo>
                    <a:lnTo>
                      <a:pt x="2039841" y="1315271"/>
                    </a:lnTo>
                    <a:cubicBezTo>
                      <a:pt x="1941680" y="1285712"/>
                      <a:pt x="1837314" y="1269788"/>
                      <a:pt x="1729107" y="1269788"/>
                    </a:cubicBezTo>
                    <a:cubicBezTo>
                      <a:pt x="1476623" y="1269788"/>
                      <a:pt x="1245054" y="1356484"/>
                      <a:pt x="1064427" y="1500806"/>
                    </a:cubicBezTo>
                    <a:lnTo>
                      <a:pt x="1032899" y="1528548"/>
                    </a:lnTo>
                    <a:lnTo>
                      <a:pt x="991173" y="1491832"/>
                    </a:lnTo>
                    <a:cubicBezTo>
                      <a:pt x="810546" y="1347510"/>
                      <a:pt x="578977" y="1260814"/>
                      <a:pt x="326493" y="1260814"/>
                    </a:cubicBezTo>
                    <a:cubicBezTo>
                      <a:pt x="254355" y="1260814"/>
                      <a:pt x="183924" y="1267891"/>
                      <a:pt x="115901" y="1281368"/>
                    </a:cubicBezTo>
                    <a:lnTo>
                      <a:pt x="42063" y="1299749"/>
                    </a:lnTo>
                    <a:lnTo>
                      <a:pt x="21230" y="1220958"/>
                    </a:lnTo>
                    <a:cubicBezTo>
                      <a:pt x="7310" y="1154808"/>
                      <a:pt x="0" y="1086316"/>
                      <a:pt x="0" y="1016165"/>
                    </a:cubicBezTo>
                    <a:cubicBezTo>
                      <a:pt x="0" y="454953"/>
                      <a:pt x="467837" y="0"/>
                      <a:pt x="1044944" y="0"/>
                    </a:cubicBezTo>
                    <a:close/>
                  </a:path>
                </a:pathLst>
              </a:custGeom>
              <a:solidFill>
                <a:schemeClr val="accent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7" name="任意形状 26"/>
              <p:cNvSpPr/>
              <p:nvPr/>
            </p:nvSpPr>
            <p:spPr>
              <a:xfrm>
                <a:off x="7446819" y="3525968"/>
                <a:ext cx="1741149" cy="1980141"/>
              </a:xfrm>
              <a:custGeom>
                <a:avLst/>
                <a:gdLst>
                  <a:gd name="connsiteX0" fmla="*/ 760512 w 1741150"/>
                  <a:gd name="connsiteY0" fmla="*/ 0 h 1984421"/>
                  <a:gd name="connsiteX1" fmla="*/ 765428 w 1741150"/>
                  <a:gd name="connsiteY1" fmla="*/ 18592 h 1984421"/>
                  <a:gd name="connsiteX2" fmla="*/ 1356653 w 1741150"/>
                  <a:gd name="connsiteY2" fmla="*/ 652726 h 1984421"/>
                  <a:gd name="connsiteX3" fmla="*/ 1448396 w 1741150"/>
                  <a:gd name="connsiteY3" fmla="*/ 685379 h 1984421"/>
                  <a:gd name="connsiteX4" fmla="*/ 1423843 w 1741150"/>
                  <a:gd name="connsiteY4" fmla="*/ 777829 h 1984421"/>
                  <a:gd name="connsiteX5" fmla="*/ 1402614 w 1741150"/>
                  <a:gd name="connsiteY5" fmla="*/ 981717 h 1984421"/>
                  <a:gd name="connsiteX6" fmla="*/ 1708670 w 1741150"/>
                  <a:gd name="connsiteY6" fmla="*/ 1697081 h 1984421"/>
                  <a:gd name="connsiteX7" fmla="*/ 1741150 w 1741150"/>
                  <a:gd name="connsiteY7" fmla="*/ 1725661 h 1984421"/>
                  <a:gd name="connsiteX8" fmla="*/ 1709622 w 1741150"/>
                  <a:gd name="connsiteY8" fmla="*/ 1753403 h 1984421"/>
                  <a:gd name="connsiteX9" fmla="*/ 1044942 w 1741150"/>
                  <a:gd name="connsiteY9" fmla="*/ 1984421 h 1984421"/>
                  <a:gd name="connsiteX10" fmla="*/ 0 w 1741150"/>
                  <a:gd name="connsiteY10" fmla="*/ 972743 h 1984421"/>
                  <a:gd name="connsiteX11" fmla="*/ 734208 w 1741150"/>
                  <a:gd name="connsiteY11" fmla="*/ 6548 h 1984421"/>
                  <a:gd name="connsiteX12" fmla="*/ 760512 w 1741150"/>
                  <a:gd name="connsiteY12" fmla="*/ 0 h 198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41150" h="1984421">
                    <a:moveTo>
                      <a:pt x="760512" y="0"/>
                    </a:moveTo>
                    <a:lnTo>
                      <a:pt x="765428" y="18592"/>
                    </a:lnTo>
                    <a:cubicBezTo>
                      <a:pt x="857021" y="304965"/>
                      <a:pt x="1075369" y="537029"/>
                      <a:pt x="1356653" y="652726"/>
                    </a:cubicBezTo>
                    <a:lnTo>
                      <a:pt x="1448396" y="685379"/>
                    </a:lnTo>
                    <a:lnTo>
                      <a:pt x="1423843" y="777829"/>
                    </a:lnTo>
                    <a:cubicBezTo>
                      <a:pt x="1409924" y="843687"/>
                      <a:pt x="1402614" y="911875"/>
                      <a:pt x="1402614" y="981717"/>
                    </a:cubicBezTo>
                    <a:cubicBezTo>
                      <a:pt x="1402614" y="1261084"/>
                      <a:pt x="1519573" y="1514004"/>
                      <a:pt x="1708670" y="1697081"/>
                    </a:cubicBezTo>
                    <a:lnTo>
                      <a:pt x="1741150" y="1725661"/>
                    </a:lnTo>
                    <a:lnTo>
                      <a:pt x="1709622" y="1753403"/>
                    </a:lnTo>
                    <a:cubicBezTo>
                      <a:pt x="1528995" y="1897725"/>
                      <a:pt x="1297426" y="1984421"/>
                      <a:pt x="1044942" y="1984421"/>
                    </a:cubicBezTo>
                    <a:cubicBezTo>
                      <a:pt x="467836" y="1984421"/>
                      <a:pt x="0" y="1531477"/>
                      <a:pt x="0" y="972743"/>
                    </a:cubicBezTo>
                    <a:cubicBezTo>
                      <a:pt x="0" y="518772"/>
                      <a:pt x="308845" y="134638"/>
                      <a:pt x="734208" y="6548"/>
                    </a:cubicBezTo>
                    <a:lnTo>
                      <a:pt x="760512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8" name="任意形状 27"/>
              <p:cNvSpPr/>
              <p:nvPr/>
            </p:nvSpPr>
            <p:spPr>
              <a:xfrm>
                <a:off x="9186388" y="3544533"/>
                <a:ext cx="1838711" cy="1965806"/>
              </a:xfrm>
              <a:custGeom>
                <a:avLst/>
                <a:gdLst>
                  <a:gd name="connsiteX0" fmla="*/ 1020687 w 1751348"/>
                  <a:gd name="connsiteY0" fmla="*/ 0 h 1976616"/>
                  <a:gd name="connsiteX1" fmla="*/ 1113145 w 1751348"/>
                  <a:gd name="connsiteY1" fmla="*/ 32763 h 1976616"/>
                  <a:gd name="connsiteX2" fmla="*/ 1751348 w 1751348"/>
                  <a:gd name="connsiteY2" fmla="*/ 964938 h 1976616"/>
                  <a:gd name="connsiteX3" fmla="*/ 706406 w 1751348"/>
                  <a:gd name="connsiteY3" fmla="*/ 1976616 h 1976616"/>
                  <a:gd name="connsiteX4" fmla="*/ 41726 w 1751348"/>
                  <a:gd name="connsiteY4" fmla="*/ 1745598 h 1976616"/>
                  <a:gd name="connsiteX5" fmla="*/ 0 w 1751348"/>
                  <a:gd name="connsiteY5" fmla="*/ 1708882 h 1976616"/>
                  <a:gd name="connsiteX6" fmla="*/ 42678 w 1751348"/>
                  <a:gd name="connsiteY6" fmla="*/ 1671328 h 1976616"/>
                  <a:gd name="connsiteX7" fmla="*/ 348734 w 1751348"/>
                  <a:gd name="connsiteY7" fmla="*/ 955964 h 1976616"/>
                  <a:gd name="connsiteX8" fmla="*/ 327505 w 1751348"/>
                  <a:gd name="connsiteY8" fmla="*/ 752076 h 1976616"/>
                  <a:gd name="connsiteX9" fmla="*/ 307435 w 1751348"/>
                  <a:gd name="connsiteY9" fmla="*/ 676504 h 1976616"/>
                  <a:gd name="connsiteX10" fmla="*/ 332978 w 1751348"/>
                  <a:gd name="connsiteY10" fmla="*/ 670117 h 1976616"/>
                  <a:gd name="connsiteX11" fmla="*/ 1020208 w 1751348"/>
                  <a:gd name="connsiteY11" fmla="*/ 1813 h 1976616"/>
                  <a:gd name="connsiteX12" fmla="*/ 1020687 w 1751348"/>
                  <a:gd name="connsiteY12" fmla="*/ 0 h 1976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51348" h="1976616">
                    <a:moveTo>
                      <a:pt x="1020687" y="0"/>
                    </a:moveTo>
                    <a:lnTo>
                      <a:pt x="1113145" y="32763"/>
                    </a:lnTo>
                    <a:cubicBezTo>
                      <a:pt x="1488190" y="186344"/>
                      <a:pt x="1751348" y="545888"/>
                      <a:pt x="1751348" y="964938"/>
                    </a:cubicBezTo>
                    <a:cubicBezTo>
                      <a:pt x="1751348" y="1523672"/>
                      <a:pt x="1283512" y="1976616"/>
                      <a:pt x="706406" y="1976616"/>
                    </a:cubicBezTo>
                    <a:cubicBezTo>
                      <a:pt x="453922" y="1976616"/>
                      <a:pt x="222353" y="1889920"/>
                      <a:pt x="41726" y="1745598"/>
                    </a:cubicBezTo>
                    <a:lnTo>
                      <a:pt x="0" y="1708882"/>
                    </a:lnTo>
                    <a:lnTo>
                      <a:pt x="42678" y="1671328"/>
                    </a:lnTo>
                    <a:cubicBezTo>
                      <a:pt x="231775" y="1488251"/>
                      <a:pt x="348734" y="1235331"/>
                      <a:pt x="348734" y="955964"/>
                    </a:cubicBezTo>
                    <a:cubicBezTo>
                      <a:pt x="348734" y="886122"/>
                      <a:pt x="341424" y="817934"/>
                      <a:pt x="327505" y="752076"/>
                    </a:cubicBezTo>
                    <a:lnTo>
                      <a:pt x="307435" y="676504"/>
                    </a:lnTo>
                    <a:lnTo>
                      <a:pt x="332978" y="670117"/>
                    </a:lnTo>
                    <a:cubicBezTo>
                      <a:pt x="660181" y="571149"/>
                      <a:pt x="918438" y="320005"/>
                      <a:pt x="1020208" y="1813"/>
                    </a:cubicBezTo>
                    <a:lnTo>
                      <a:pt x="10206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 rot="2800442">
                <a:off x="7429550" y="4518225"/>
                <a:ext cx="1371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dirty="0">
                    <a:solidFill>
                      <a:schemeClr val="bg1"/>
                    </a:solidFill>
                  </a:rPr>
                  <a:t>思维品质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 rot="18960105">
                <a:off x="9597287" y="4573992"/>
                <a:ext cx="1371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dirty="0">
                    <a:solidFill>
                      <a:schemeClr val="bg1"/>
                    </a:solidFill>
                  </a:rPr>
                  <a:t>学习能力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8278213" y="3170181"/>
                <a:ext cx="1845113" cy="171740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8621860" y="2639917"/>
                <a:ext cx="1371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>
                    <a:solidFill>
                      <a:schemeClr val="bg1"/>
                    </a:solidFill>
                  </a:rPr>
                  <a:t>文化意识</a:t>
                </a:r>
                <a:endParaRPr kumimoji="1"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8536615" y="3838290"/>
                <a:ext cx="1371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dirty="0"/>
                  <a:t>语言能力</a:t>
                </a:r>
                <a:endParaRPr kumimoji="1" lang="zh-CN" altLang="en-US" dirty="0"/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10656805" y="2946052"/>
              <a:ext cx="1298072" cy="3302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</a:rPr>
                <a:t>学科基础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371985" y="2772729"/>
              <a:ext cx="996227" cy="33026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</a:rPr>
                <a:t>价值取向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354442" y="3875052"/>
              <a:ext cx="996227" cy="330263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</a:rPr>
                <a:t>心智特征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902765" y="3723305"/>
              <a:ext cx="996227" cy="330263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</a:rPr>
                <a:t>发展条件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直线连接符 18"/>
            <p:cNvCxnSpPr/>
            <p:nvPr/>
          </p:nvCxnSpPr>
          <p:spPr>
            <a:xfrm flipH="1">
              <a:off x="9742267" y="3243831"/>
              <a:ext cx="985336" cy="1127424"/>
            </a:xfrm>
            <a:prstGeom prst="line">
              <a:avLst/>
            </a:prstGeom>
            <a:ln w="381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19"/>
            <p:cNvCxnSpPr>
              <a:stCxn id="18" idx="2"/>
            </p:cNvCxnSpPr>
            <p:nvPr/>
          </p:nvCxnSpPr>
          <p:spPr>
            <a:xfrm flipH="1">
              <a:off x="10418058" y="4053568"/>
              <a:ext cx="982821" cy="605060"/>
            </a:xfrm>
            <a:prstGeom prst="line">
              <a:avLst/>
            </a:prstGeom>
            <a:ln w="381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0"/>
            <p:cNvCxnSpPr>
              <a:stCxn id="14" idx="3"/>
            </p:cNvCxnSpPr>
            <p:nvPr/>
          </p:nvCxnSpPr>
          <p:spPr>
            <a:xfrm>
              <a:off x="7368212" y="2937861"/>
              <a:ext cx="939143" cy="365134"/>
            </a:xfrm>
            <a:prstGeom prst="line">
              <a:avLst/>
            </a:prstGeom>
            <a:ln w="381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21"/>
            <p:cNvCxnSpPr/>
            <p:nvPr/>
          </p:nvCxnSpPr>
          <p:spPr>
            <a:xfrm>
              <a:off x="6745182" y="4226323"/>
              <a:ext cx="948575" cy="458029"/>
            </a:xfrm>
            <a:prstGeom prst="line">
              <a:avLst/>
            </a:prstGeom>
            <a:ln w="38100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  <p:bldP spid="15" grpId="0"/>
      <p:bldP spid="15" grpId="1"/>
      <p:bldP spid="16" grpId="0"/>
      <p:bldP spid="1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038770" y="1047195"/>
            <a:ext cx="6314264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/>
            <a:r>
              <a:rPr lang="en-US" altLang="zh-CN" sz="24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</a:t>
            </a:r>
            <a:r>
              <a:rPr lang="zh-CN" altLang="en-US" sz="24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roduct</a:t>
            </a:r>
            <a:r>
              <a:rPr lang="en-US" altLang="zh-CN" sz="24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ion</a:t>
            </a:r>
            <a:r>
              <a:rPr lang="zh-CN" altLang="en-US" sz="24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-orient</a:t>
            </a:r>
            <a:r>
              <a:rPr lang="en-US" altLang="zh-CN" sz="24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ed</a:t>
            </a:r>
            <a:r>
              <a:rPr lang="zh-CN" altLang="en-US" sz="24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approach（</a:t>
            </a:r>
            <a:r>
              <a:rPr lang="en-US" altLang="zh-CN" sz="24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POA</a:t>
            </a:r>
            <a:r>
              <a:rPr lang="zh-CN" altLang="en-US" sz="24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）</a:t>
            </a:r>
            <a:endParaRPr lang="zh-CN" altLang="en-US" sz="2400" b="1" dirty="0">
              <a:solidFill>
                <a:srgbClr val="AA3C3F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60626" y="1674685"/>
            <a:ext cx="4489428" cy="1449591"/>
            <a:chOff x="927339" y="1076021"/>
            <a:chExt cx="3629060" cy="1020417"/>
          </a:xfrm>
        </p:grpSpPr>
        <p:sp>
          <p:nvSpPr>
            <p:cNvPr id="5" name="圆角矩形 4"/>
            <p:cNvSpPr/>
            <p:nvPr/>
          </p:nvSpPr>
          <p:spPr>
            <a:xfrm>
              <a:off x="941480" y="1076021"/>
              <a:ext cx="3614918" cy="1020417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941480" y="1454008"/>
              <a:ext cx="1202898" cy="52346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2147490" y="1454008"/>
              <a:ext cx="1202898" cy="52346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3353500" y="1454008"/>
              <a:ext cx="1202898" cy="52346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794782" y="1121080"/>
              <a:ext cx="1908313" cy="28165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教学理念</a:t>
              </a:r>
              <a:endPara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27339" y="1582516"/>
              <a:ext cx="1232640" cy="238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学习中心说</a:t>
              </a:r>
              <a:endPara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113790" y="1591470"/>
              <a:ext cx="1232640" cy="238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学用一体说</a:t>
              </a:r>
              <a:endPara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323759" y="1582516"/>
              <a:ext cx="1232640" cy="2383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全人教育说</a:t>
              </a:r>
              <a:endPara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626288" y="1690136"/>
            <a:ext cx="4540488" cy="1444179"/>
            <a:chOff x="4857497" y="1076021"/>
            <a:chExt cx="3670488" cy="1016704"/>
          </a:xfrm>
        </p:grpSpPr>
        <p:sp>
          <p:nvSpPr>
            <p:cNvPr id="14" name="圆角矩形 13"/>
            <p:cNvSpPr/>
            <p:nvPr/>
          </p:nvSpPr>
          <p:spPr>
            <a:xfrm>
              <a:off x="4857497" y="1076021"/>
              <a:ext cx="3628169" cy="1016704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4865583" y="1454008"/>
              <a:ext cx="1202898" cy="52346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6071593" y="1454008"/>
              <a:ext cx="1202898" cy="52346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7277603" y="1454008"/>
              <a:ext cx="1202898" cy="52346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717315" y="1117249"/>
              <a:ext cx="1908313" cy="28167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教学假设</a:t>
              </a:r>
              <a:endPara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898925" y="1600769"/>
              <a:ext cx="1232640" cy="23834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输出驱动</a:t>
              </a:r>
              <a:endPara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085376" y="1609723"/>
              <a:ext cx="1232640" cy="23834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输入促成</a:t>
              </a:r>
              <a:endPara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295345" y="1600769"/>
              <a:ext cx="1232640" cy="23834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选择性学习</a:t>
              </a:r>
              <a:endParaRPr kumimoji="1"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767839" y="4197480"/>
            <a:ext cx="1915421" cy="906312"/>
            <a:chOff x="2222318" y="2908439"/>
            <a:chExt cx="1548553" cy="638216"/>
          </a:xfrm>
        </p:grpSpPr>
        <p:sp>
          <p:nvSpPr>
            <p:cNvPr id="23" name="圆角矩形 22"/>
            <p:cNvSpPr/>
            <p:nvPr/>
          </p:nvSpPr>
          <p:spPr>
            <a:xfrm>
              <a:off x="2222318" y="2908439"/>
              <a:ext cx="1542618" cy="638216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227598" y="3009419"/>
              <a:ext cx="1543273" cy="455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驱动</a:t>
              </a:r>
              <a:endPara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kumimoji="1"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Motivating</a:t>
              </a:r>
              <a:r>
                <a:rPr kumimoji="1"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211631" y="4197480"/>
            <a:ext cx="1841457" cy="906313"/>
            <a:chOff x="4141939" y="2956609"/>
            <a:chExt cx="1202898" cy="523461"/>
          </a:xfrm>
        </p:grpSpPr>
        <p:sp>
          <p:nvSpPr>
            <p:cNvPr id="26" name="圆角矩形 25"/>
            <p:cNvSpPr/>
            <p:nvPr/>
          </p:nvSpPr>
          <p:spPr>
            <a:xfrm>
              <a:off x="4141939" y="2956609"/>
              <a:ext cx="1202898" cy="52346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79601" y="3033580"/>
              <a:ext cx="1128819" cy="373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促成</a:t>
              </a:r>
              <a:endPara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(Enabling)</a:t>
              </a:r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613908" y="4197480"/>
            <a:ext cx="1632091" cy="906313"/>
            <a:chOff x="5984353" y="2956609"/>
            <a:chExt cx="1282773" cy="523461"/>
          </a:xfrm>
        </p:grpSpPr>
        <p:sp>
          <p:nvSpPr>
            <p:cNvPr id="29" name="圆角矩形 28"/>
            <p:cNvSpPr/>
            <p:nvPr/>
          </p:nvSpPr>
          <p:spPr>
            <a:xfrm>
              <a:off x="5984353" y="2956609"/>
              <a:ext cx="1262236" cy="523461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004890" y="3048474"/>
              <a:ext cx="1262236" cy="373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  <a:endParaRPr kumimoji="1"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kumimoji="1"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kumimoji="1"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Assessing</a:t>
              </a:r>
              <a:r>
                <a:rPr kumimoji="1"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右箭头 30"/>
          <p:cNvSpPr/>
          <p:nvPr/>
        </p:nvSpPr>
        <p:spPr>
          <a:xfrm rot="5400000">
            <a:off x="7982356" y="3009738"/>
            <a:ext cx="306698" cy="660649"/>
          </a:xfrm>
          <a:prstGeom prst="rightArrow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2" name="右箭头 31"/>
          <p:cNvSpPr/>
          <p:nvPr/>
        </p:nvSpPr>
        <p:spPr>
          <a:xfrm rot="5400000">
            <a:off x="3618829" y="3003608"/>
            <a:ext cx="306698" cy="660649"/>
          </a:xfrm>
          <a:prstGeom prst="rightArrow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3" name="右箭头 32"/>
          <p:cNvSpPr/>
          <p:nvPr/>
        </p:nvSpPr>
        <p:spPr>
          <a:xfrm>
            <a:off x="6154627" y="2216651"/>
            <a:ext cx="267088" cy="758622"/>
          </a:xfrm>
          <a:prstGeom prst="rightArrow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598414" y="3550605"/>
            <a:ext cx="6819216" cy="2825876"/>
            <a:chOff x="2044065" y="2808829"/>
            <a:chExt cx="5104130" cy="1881959"/>
          </a:xfrm>
        </p:grpSpPr>
        <p:sp>
          <p:nvSpPr>
            <p:cNvPr id="37" name="右箭头 36"/>
            <p:cNvSpPr/>
            <p:nvPr/>
          </p:nvSpPr>
          <p:spPr>
            <a:xfrm>
              <a:off x="3689851" y="3450559"/>
              <a:ext cx="252095" cy="261620"/>
            </a:xfrm>
            <a:prstGeom prst="rightArrow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8" name="右箭头 37"/>
            <p:cNvSpPr/>
            <p:nvPr/>
          </p:nvSpPr>
          <p:spPr>
            <a:xfrm>
              <a:off x="5490482" y="3450559"/>
              <a:ext cx="252095" cy="261620"/>
            </a:xfrm>
            <a:prstGeom prst="rightArrow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2044065" y="2808829"/>
              <a:ext cx="5104130" cy="1881959"/>
            </a:xfrm>
            <a:prstGeom prst="roundRect">
              <a:avLst>
                <a:gd name="adj" fmla="val 12078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642042" y="2923612"/>
              <a:ext cx="1908175" cy="30745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教学流程</a:t>
              </a:r>
              <a:endParaRPr kumimoji="1"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右箭头 40"/>
            <p:cNvSpPr/>
            <p:nvPr/>
          </p:nvSpPr>
          <p:spPr>
            <a:xfrm rot="16200000">
              <a:off x="4566293" y="3873232"/>
              <a:ext cx="215900" cy="534035"/>
            </a:xfrm>
            <a:prstGeom prst="rightArrow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3359150" y="4303625"/>
              <a:ext cx="2531110" cy="271324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solidFill>
                  <a:schemeClr val="tx1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624687" y="4328984"/>
              <a:ext cx="2127250" cy="24596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以教师为中介</a:t>
              </a:r>
              <a:endParaRPr kumimoji="1"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2079585" y="2906707"/>
              <a:ext cx="5020350" cy="1070168"/>
            </a:xfrm>
            <a:prstGeom prst="roundRect">
              <a:avLst>
                <a:gd name="adj" fmla="val 22008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tx1"/>
                </a:solidFill>
              </a:endParaRPr>
            </a:p>
          </p:txBody>
        </p:sp>
      </p:grpSp>
      <p:sp>
        <p:nvSpPr>
          <p:cNvPr id="45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67124" y="478559"/>
            <a:ext cx="7263291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 Philosophy</a:t>
            </a:r>
            <a:endParaRPr lang="zh-CN" altLang="en-US" sz="20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1" grpId="0" animBg="1"/>
      <p:bldP spid="32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292330" cy="6858000"/>
          </a:xfrm>
          <a:prstGeom prst="rect">
            <a:avLst/>
          </a:prstGeom>
        </p:spPr>
      </p:pic>
      <p:sp>
        <p:nvSpPr>
          <p:cNvPr id="2" name="矩形 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/>
          <p:nvPr/>
        </p:nvSpPr>
        <p:spPr>
          <a:xfrm>
            <a:off x="888107" y="3768155"/>
            <a:ext cx="10415786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latin typeface="Arial Black" panose="020B0A04020102020204" pitchFamily="34" charset="0"/>
                <a:cs typeface="Arial Black" panose="020B0A04020102020204" pitchFamily="34" charset="0"/>
              </a:rPr>
              <a:t>Background Information</a:t>
            </a:r>
            <a:endParaRPr lang="zh-CN" altLang="en-US" sz="1200" dirty="0">
              <a:latin typeface="Arial Black" panose="020B0A04020102020204" pitchFamily="34" charset="0"/>
              <a:ea typeface="+mj-ea"/>
              <a:cs typeface="Arial Black" panose="020B0A04020102020204" pitchFamily="34" charset="0"/>
              <a:sym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2191077"/>
            <a:ext cx="4572000" cy="1457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Part</a:t>
            </a:r>
            <a:r>
              <a:rPr lang="zh-CN" altLang="en-US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 </a:t>
            </a:r>
            <a:r>
              <a:rPr lang="en-US" altLang="zh-CN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2</a:t>
            </a:r>
            <a:endParaRPr lang="en-US" altLang="zh-CN" sz="6600" b="1" dirty="0">
              <a:solidFill>
                <a:srgbClr val="AA3C3F"/>
              </a:solidFill>
              <a:latin typeface="Arial Black" panose="020B0A04020102020204" pitchFamily="34" charset="0"/>
              <a:cs typeface="Arial Black" panose="020B0A040201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17" name="文本框 6"/>
          <p:cNvSpPr txBox="1">
            <a:spLocks noChangeArrowheads="1"/>
          </p:cNvSpPr>
          <p:nvPr/>
        </p:nvSpPr>
        <p:spPr bwMode="auto">
          <a:xfrm>
            <a:off x="1451660" y="578948"/>
            <a:ext cx="7143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</a:t>
            </a:r>
            <a:r>
              <a:rPr lang="en-US" altLang="zh-CN" sz="2000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&amp; Learning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Content</a:t>
            </a:r>
            <a:endParaRPr lang="zh-CN" altLang="en-US" sz="7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090795" y="3225800"/>
            <a:ext cx="2190115" cy="703580"/>
          </a:xfrm>
          <a:prstGeom prst="roundRect">
            <a:avLst/>
          </a:prstGeom>
          <a:noFill/>
          <a:ln w="38100">
            <a:solidFill>
              <a:srgbClr val="C19A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" y="1591945"/>
            <a:ext cx="2996565" cy="407924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945952" y="1388264"/>
            <a:ext cx="7281933" cy="5078862"/>
            <a:chOff x="3945952" y="1388264"/>
            <a:chExt cx="7281933" cy="5078862"/>
          </a:xfrm>
        </p:grpSpPr>
        <p:sp>
          <p:nvSpPr>
            <p:cNvPr id="5" name="文本框 4"/>
            <p:cNvSpPr txBox="1"/>
            <p:nvPr/>
          </p:nvSpPr>
          <p:spPr>
            <a:xfrm>
              <a:off x="8171895" y="1388264"/>
              <a:ext cx="3049083" cy="400111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生活与学习</a:t>
              </a:r>
              <a:endPara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168093" y="1959425"/>
              <a:ext cx="3052884" cy="400111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做人与做事</a:t>
              </a:r>
              <a:endParaRPr kumimoji="1"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203914" y="1824252"/>
              <a:ext cx="1986589" cy="46166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kern="10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人与自我</a:t>
              </a:r>
              <a:endParaRPr lang="zh-CN" altLang="en-US" sz="2400" b="1"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185958" y="3327660"/>
              <a:ext cx="1986589" cy="46166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kern="10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人与社会</a:t>
              </a:r>
              <a:endParaRPr kumimoji="1"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147750" y="4029819"/>
              <a:ext cx="3073239" cy="4001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kern="10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社会服务与人际沟通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147746" y="3530073"/>
              <a:ext cx="3073238" cy="4001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kern="10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文学、艺术与体育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168096" y="3030337"/>
              <a:ext cx="3052886" cy="4001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kern="10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历史、社会与文化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168093" y="2530601"/>
              <a:ext cx="3052884" cy="4001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kern="10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科学与技术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203914" y="5360849"/>
              <a:ext cx="1986589" cy="46166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kern="10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人与自然</a:t>
              </a:r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左大括号 13"/>
            <p:cNvSpPr/>
            <p:nvPr/>
          </p:nvSpPr>
          <p:spPr>
            <a:xfrm>
              <a:off x="3945952" y="1782643"/>
              <a:ext cx="770802" cy="3888542"/>
            </a:xfrm>
            <a:prstGeom prst="lef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1600"/>
            </a:p>
          </p:txBody>
        </p:sp>
        <p:sp>
          <p:nvSpPr>
            <p:cNvPr id="15" name="左大括号 14"/>
            <p:cNvSpPr/>
            <p:nvPr/>
          </p:nvSpPr>
          <p:spPr>
            <a:xfrm>
              <a:off x="7641751" y="1432272"/>
              <a:ext cx="319904" cy="1020018"/>
            </a:xfrm>
            <a:prstGeom prst="leftBrace">
              <a:avLst>
                <a:gd name="adj1" fmla="val 8333"/>
                <a:gd name="adj2" fmla="val 51281"/>
              </a:avLst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1600"/>
            </a:p>
          </p:txBody>
        </p:sp>
        <p:sp>
          <p:nvSpPr>
            <p:cNvPr id="16" name="左大括号 15"/>
            <p:cNvSpPr/>
            <p:nvPr/>
          </p:nvSpPr>
          <p:spPr>
            <a:xfrm>
              <a:off x="7641751" y="2602137"/>
              <a:ext cx="260573" cy="1803574"/>
            </a:xfrm>
            <a:prstGeom prst="lef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1600"/>
            </a:p>
          </p:txBody>
        </p:sp>
        <p:sp>
          <p:nvSpPr>
            <p:cNvPr id="3" name="左大括号 2"/>
            <p:cNvSpPr/>
            <p:nvPr/>
          </p:nvSpPr>
          <p:spPr>
            <a:xfrm>
              <a:off x="7645641" y="4757738"/>
              <a:ext cx="256683" cy="1667889"/>
            </a:xfrm>
            <a:prstGeom prst="leftBrac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147735" y="6067016"/>
              <a:ext cx="308015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宇宙探索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147735" y="5567280"/>
              <a:ext cx="308015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灾害防范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147735" y="5111505"/>
              <a:ext cx="3073243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环境保护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8147736" y="4684624"/>
              <a:ext cx="307324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自然生态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圆角矩形 17"/>
          <p:cNvSpPr/>
          <p:nvPr>
            <p:custDataLst>
              <p:tags r:id="rId3"/>
            </p:custDataLst>
          </p:nvPr>
        </p:nvSpPr>
        <p:spPr>
          <a:xfrm>
            <a:off x="8027670" y="3486785"/>
            <a:ext cx="3315335" cy="486410"/>
          </a:xfrm>
          <a:prstGeom prst="roundRect">
            <a:avLst/>
          </a:prstGeom>
          <a:noFill/>
          <a:ln w="38100">
            <a:solidFill>
              <a:srgbClr val="C19A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89408" y="5574236"/>
            <a:ext cx="899239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en-GB" altLang="zh-CN" sz="2400" b="1" kern="10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Adopt</a:t>
            </a:r>
            <a:r>
              <a:rPr lang="en-US" altLang="en-GB" sz="2400" b="1" kern="10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ing</a:t>
            </a:r>
            <a:r>
              <a:rPr lang="en-GB" altLang="zh-CN" sz="2400" b="1" kern="10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unit</a:t>
            </a:r>
            <a:r>
              <a:rPr lang="en-GB" altLang="zh-CN" sz="2400" b="1" kern="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</a:t>
            </a:r>
            <a:r>
              <a:rPr lang="en-GB" altLang="zh-CN" sz="2400" b="1" kern="10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integrated teaching under the big ideas </a:t>
            </a:r>
            <a:endParaRPr lang="en-GB" altLang="zh-CN" sz="2400" b="1" kern="100" dirty="0">
              <a:solidFill>
                <a:srgbClr val="AA3C3F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"/>
            </a:pPr>
            <a:r>
              <a:rPr lang="en-US" altLang="en-GB" sz="2400" b="1" kern="10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Encouraging </a:t>
            </a:r>
            <a:r>
              <a:rPr lang="en-GB" altLang="zh-CN" sz="2400" b="1" kern="10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students</a:t>
            </a:r>
            <a:r>
              <a:rPr lang="en-US" altLang="en-GB" sz="2400" b="1" kern="10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to </a:t>
            </a:r>
            <a:r>
              <a:rPr lang="en-GB" altLang="zh-CN" sz="2400" b="1" kern="100" dirty="0">
                <a:solidFill>
                  <a:srgbClr val="AA3C3F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build structural knowledge</a:t>
            </a:r>
            <a:endParaRPr lang="en-GB" altLang="zh-CN" sz="2400" b="1" kern="100" dirty="0">
              <a:solidFill>
                <a:srgbClr val="AA3C3F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6"/>
          <p:cNvSpPr txBox="1">
            <a:spLocks noChangeArrowheads="1"/>
          </p:cNvSpPr>
          <p:nvPr/>
        </p:nvSpPr>
        <p:spPr bwMode="auto">
          <a:xfrm>
            <a:off x="1477785" y="421288"/>
            <a:ext cx="76270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</a:t>
            </a:r>
            <a:r>
              <a:rPr lang="en-US" altLang="zh-CN" sz="200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&amp; Learning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Content</a:t>
            </a:r>
            <a:endParaRPr lang="zh-CN" altLang="en-US" sz="7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825188" y="1174175"/>
          <a:ext cx="10942955" cy="4223784"/>
        </p:xfrm>
        <a:graphic>
          <a:graphicData uri="http://schemas.openxmlformats.org/drawingml/2006/table">
            <a:tbl>
              <a:tblPr firstRow="1" bandRow="1">
                <a:tableStyleId>{8A66BB80-9744-4B8F-8381-E690ED832DD5}</a:tableStyleId>
              </a:tblPr>
              <a:tblGrid>
                <a:gridCol w="1479116"/>
                <a:gridCol w="1172407"/>
                <a:gridCol w="8291432"/>
              </a:tblGrid>
              <a:tr h="30480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0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Teaching Objectives of the </a:t>
                      </a:r>
                      <a:r>
                        <a:rPr lang="en-US" altLang="zh-CN" sz="2000" b="1" dirty="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Unit</a:t>
                      </a:r>
                      <a:endParaRPr lang="en-US" altLang="zh-CN" sz="2000" b="1" dirty="0"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</a:tr>
              <a:tr h="905717"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 defTabSz="514350" fontAlgn="base">
                        <a:buSzTx/>
                        <a:buNone/>
                      </a:pP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 defTabSz="514350" fontAlgn="base">
                        <a:buSzTx/>
                        <a:buNone/>
                      </a:pP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 defTabSz="514350" fontAlgn="base">
                        <a:buSzTx/>
                        <a:buNone/>
                      </a:pP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 defTabSz="514350" fontAlgn="base">
                        <a:buSzTx/>
                        <a:buNone/>
                      </a:pPr>
                      <a:r>
                        <a:rPr lang="en-US" altLang="zh-CN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Core </a:t>
                      </a: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 defTabSz="514350" fontAlgn="base">
                        <a:buSzTx/>
                        <a:buNone/>
                      </a:pPr>
                      <a:r>
                        <a:rPr lang="en-US" altLang="zh-CN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Competences</a:t>
                      </a: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Language</a:t>
                      </a:r>
                      <a:endParaRPr lang="en-US" altLang="zh-CN" sz="1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Ability</a:t>
                      </a:r>
                      <a:endParaRPr lang="en-US" altLang="zh-CN" sz="1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eaLnBrk="1" fontAlgn="auto" latinLnBrk="0" hangingPunct="1">
                        <a:buClrTx/>
                        <a:buSzTx/>
                        <a:buNone/>
                      </a:pPr>
                      <a:r>
                        <a:rPr lang="zh-CN" altLang="en-US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1. be able to retell orally the Chinese mythology and </a:t>
                      </a:r>
                      <a:r>
                        <a:rPr lang="en-US" altLang="zh-CN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w</a:t>
                      </a:r>
                      <a:r>
                        <a:rPr lang="zh-CN" altLang="en-US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estern fairy tales studied using the language learnt</a:t>
                      </a:r>
                      <a:endParaRPr lang="zh-CN" altLang="en-US" sz="1400" kern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marL="0" algn="l" defTabSz="914400" eaLnBrk="1" fontAlgn="auto" latinLnBrk="0" hangingPunct="1">
                        <a:buClrTx/>
                        <a:buSzTx/>
                        <a:buNone/>
                      </a:pPr>
                      <a:r>
                        <a:rPr lang="zh-CN" altLang="en-US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2. be able to use appropriate tenses and language to continue the ending of a story in a reasonable manner according to the development of the story and the traits of the characters in the story</a:t>
                      </a:r>
                      <a:endParaRPr lang="zh-CN" altLang="en-US" sz="1400" kern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731520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Times New Roman" panose="02020603050405020304" charset="0"/>
                          <a:cs typeface="Times New Roman" panose="02020603050405020304" charset="0"/>
                        </a:rPr>
                        <a:t>Thinking </a:t>
                      </a:r>
                      <a:endParaRPr lang="en-US" altLang="zh-CN" sz="1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latin typeface="Times New Roman" panose="02020603050405020304" charset="0"/>
                          <a:cs typeface="Times New Roman" panose="02020603050405020304" charset="0"/>
                        </a:rPr>
                        <a:t>Quality</a:t>
                      </a:r>
                      <a:endParaRPr lang="en-US" altLang="zh-CN" sz="14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defTabSz="914400">
                        <a:buClrTx/>
                        <a:buSzTx/>
                        <a:buNone/>
                      </a:pPr>
                      <a:r>
                        <a:rPr lang="zh-CN" altLang="en-US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1. be able to extract, organize and summarize the key messages and main content of a story</a:t>
                      </a:r>
                      <a:endParaRPr lang="zh-CN" altLang="en-US" sz="1400" kern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defTabSz="914400">
                        <a:buClrTx/>
                        <a:buSzTx/>
                        <a:buNone/>
                      </a:pPr>
                      <a:r>
                        <a:rPr lang="zh-CN" altLang="en-US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2. be able to think independently, express different views on the story and make correct value judgements</a:t>
                      </a:r>
                      <a:endParaRPr lang="zh-CN" altLang="en-US" sz="1400" kern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67197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r>
                        <a:rPr lang="en-US" altLang="zh-CN" sz="1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Cultural</a:t>
                      </a:r>
                      <a:endParaRPr lang="en-US" altLang="zh-CN" sz="1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SzTx/>
                        <a:buNone/>
                      </a:pPr>
                      <a:r>
                        <a:rPr lang="en-US" altLang="zh-CN" sz="1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Awareness</a:t>
                      </a:r>
                      <a:endParaRPr lang="en-US" altLang="zh-CN" sz="1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defTabSz="914400">
                        <a:buClrTx/>
                        <a:buSzTx/>
                        <a:buNone/>
                      </a:pPr>
                      <a:r>
                        <a:rPr lang="zh-CN" altLang="en-US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1. an understanding of Chinese folk myths and legends, telling Chinese stories and spreading Chinese culture</a:t>
                      </a:r>
                      <a:endParaRPr lang="zh-CN" altLang="en-US" sz="1400" kern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defTabSz="914400">
                        <a:buClrTx/>
                        <a:buSzTx/>
                        <a:buNone/>
                      </a:pPr>
                      <a:r>
                        <a:rPr lang="zh-CN" altLang="en-US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2. a preliminary understanding of </a:t>
                      </a:r>
                      <a:r>
                        <a:rPr lang="en-US" altLang="zh-CN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w</a:t>
                      </a:r>
                      <a:r>
                        <a:rPr lang="zh-CN" altLang="en-US" sz="1400" kern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estern fairy tales and the masterpieces of Andersen and Grimm's Fairy Tales</a:t>
                      </a:r>
                      <a:endParaRPr lang="zh-CN" altLang="en-US" sz="1400" kern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786810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SzTx/>
                        <a:buNone/>
                      </a:pPr>
                      <a:r>
                        <a:rPr lang="en-US" altLang="zh-CN" sz="1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Learning</a:t>
                      </a:r>
                      <a:endParaRPr lang="en-US" altLang="zh-CN" sz="1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>
                        <a:buSzTx/>
                        <a:buNone/>
                      </a:pPr>
                      <a:r>
                        <a:rPr lang="en-US" altLang="zh-CN" sz="1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Ability</a:t>
                      </a:r>
                      <a:endParaRPr lang="en-US" altLang="zh-CN" sz="1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defTabSz="914400">
                        <a:buClrTx/>
                        <a:buSzTx/>
                        <a:buNone/>
                      </a:pPr>
                      <a:r>
                        <a:rPr lang="zh-CN" altLang="en-US" sz="1400" kern="1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1. be able to use group activities to positively communicate with other students in English and tell fairy tales</a:t>
                      </a:r>
                      <a:endParaRPr lang="zh-CN" altLang="en-US" sz="1400" kern="12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l" defTabSz="914400">
                        <a:buClrTx/>
                        <a:buSzTx/>
                        <a:buNone/>
                      </a:pPr>
                      <a:r>
                        <a:rPr lang="zh-CN" altLang="en-US" sz="1400" kern="1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2. be able to develop imagination and creativity by making logical and character-driven sequences of stories</a:t>
                      </a:r>
                      <a:endParaRPr lang="zh-CN" altLang="en-US" sz="1400" kern="12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</a:tr>
              <a:tr h="731520">
                <a:tc>
                  <a:txBody>
                    <a:bodyPr/>
                    <a:lstStyle/>
                    <a:p>
                      <a:pPr algn="ctr" defTabSz="514350" fontAlgn="base">
                        <a:buSzTx/>
                        <a:buNone/>
                      </a:pPr>
                      <a:r>
                        <a:rPr lang="en-US" altLang="zh-CN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Ideological</a:t>
                      </a: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algn="ctr" defTabSz="514350" fontAlgn="base">
                        <a:buSzTx/>
                        <a:buNone/>
                      </a:pPr>
                      <a:r>
                        <a:rPr lang="en-US" altLang="zh-CN" sz="1400" b="1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and Political Education</a:t>
                      </a:r>
                      <a:endParaRPr lang="en-US" altLang="zh-CN" sz="1400" b="1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A preliminary understanding of the cultural values and appreciation of works in Chinese and foreign literary forms, and the development of students' cultural confidence and awareness of cross-cultural communication through the telling of Chinese stories and the dissemination of Chinese culture</a:t>
                      </a:r>
                      <a:endParaRPr lang="zh-CN" altLang="en-US" sz="14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1464721" y="548724"/>
            <a:ext cx="51712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Students</a:t>
            </a:r>
            <a:endParaRPr lang="zh-CN" altLang="en-US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59612" y="2171834"/>
            <a:ext cx="8520962" cy="3121356"/>
            <a:chOff x="2684929" y="1683869"/>
            <a:chExt cx="5858179" cy="1949906"/>
          </a:xfrm>
        </p:grpSpPr>
        <p:sp>
          <p:nvSpPr>
            <p:cNvPr id="5" name="圆角矩形 4"/>
            <p:cNvSpPr/>
            <p:nvPr/>
          </p:nvSpPr>
          <p:spPr>
            <a:xfrm>
              <a:off x="2684929" y="2242655"/>
              <a:ext cx="1300119" cy="747917"/>
            </a:xfrm>
            <a:prstGeom prst="roundRect">
              <a:avLst/>
            </a:prstGeom>
            <a:noFill/>
            <a:ln w="28575">
              <a:solidFill>
                <a:srgbClr val="AA3C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348509" y="1683869"/>
              <a:ext cx="2281049" cy="290235"/>
            </a:xfrm>
            <a:prstGeom prst="roundRect">
              <a:avLst/>
            </a:prstGeom>
            <a:noFill/>
            <a:ln w="28575">
              <a:solidFill>
                <a:srgbClr val="AA3C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4363269" y="2179932"/>
              <a:ext cx="2266289" cy="290235"/>
            </a:xfrm>
            <a:prstGeom prst="roundRect">
              <a:avLst/>
            </a:prstGeom>
            <a:noFill/>
            <a:ln w="28575">
              <a:solidFill>
                <a:srgbClr val="AA3C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4363268" y="2752736"/>
              <a:ext cx="2266291" cy="290235"/>
            </a:xfrm>
            <a:prstGeom prst="roundRect">
              <a:avLst/>
            </a:prstGeom>
            <a:noFill/>
            <a:ln w="28575">
              <a:solidFill>
                <a:srgbClr val="AA3C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4342812" y="3316742"/>
              <a:ext cx="2321439" cy="290235"/>
            </a:xfrm>
            <a:prstGeom prst="roundRect">
              <a:avLst/>
            </a:prstGeom>
            <a:noFill/>
            <a:ln w="28575">
              <a:solidFill>
                <a:srgbClr val="AA3C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左中括号 9"/>
            <p:cNvSpPr/>
            <p:nvPr/>
          </p:nvSpPr>
          <p:spPr>
            <a:xfrm>
              <a:off x="4223651" y="1835233"/>
              <a:ext cx="123715" cy="1663335"/>
            </a:xfrm>
            <a:prstGeom prst="leftBracket">
              <a:avLst/>
            </a:prstGeom>
            <a:ln w="28575">
              <a:solidFill>
                <a:srgbClr val="AA3C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左中括号 10"/>
            <p:cNvSpPr/>
            <p:nvPr/>
          </p:nvSpPr>
          <p:spPr>
            <a:xfrm>
              <a:off x="4226900" y="2313468"/>
              <a:ext cx="135437" cy="606291"/>
            </a:xfrm>
            <a:prstGeom prst="leftBracket">
              <a:avLst/>
            </a:prstGeom>
            <a:ln w="28575">
              <a:solidFill>
                <a:srgbClr val="AA3C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直线连接符 11"/>
            <p:cNvCxnSpPr>
              <a:stCxn id="5" idx="3"/>
              <a:endCxn id="11" idx="1"/>
            </p:cNvCxnSpPr>
            <p:nvPr/>
          </p:nvCxnSpPr>
          <p:spPr>
            <a:xfrm>
              <a:off x="3985048" y="2616614"/>
              <a:ext cx="241852" cy="0"/>
            </a:xfrm>
            <a:prstGeom prst="line">
              <a:avLst/>
            </a:prstGeom>
            <a:ln w="28575">
              <a:solidFill>
                <a:srgbClr val="AA3C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左中括号 12"/>
            <p:cNvSpPr/>
            <p:nvPr/>
          </p:nvSpPr>
          <p:spPr>
            <a:xfrm>
              <a:off x="6846551" y="2746658"/>
              <a:ext cx="191049" cy="308673"/>
            </a:xfrm>
            <a:prstGeom prst="leftBracket">
              <a:avLst/>
            </a:prstGeom>
            <a:ln w="28575">
              <a:solidFill>
                <a:srgbClr val="AA3C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左中括号 13"/>
            <p:cNvSpPr/>
            <p:nvPr/>
          </p:nvSpPr>
          <p:spPr>
            <a:xfrm>
              <a:off x="6834323" y="3297706"/>
              <a:ext cx="203277" cy="290235"/>
            </a:xfrm>
            <a:prstGeom prst="leftBracket">
              <a:avLst/>
            </a:prstGeom>
            <a:ln w="28575">
              <a:solidFill>
                <a:srgbClr val="AA3C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直线连接符 14"/>
            <p:cNvCxnSpPr/>
            <p:nvPr/>
          </p:nvCxnSpPr>
          <p:spPr>
            <a:xfrm flipV="1">
              <a:off x="6629558" y="2879918"/>
              <a:ext cx="216864" cy="1"/>
            </a:xfrm>
            <a:prstGeom prst="line">
              <a:avLst/>
            </a:prstGeom>
            <a:ln w="28575">
              <a:solidFill>
                <a:srgbClr val="AA3C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15"/>
            <p:cNvCxnSpPr/>
            <p:nvPr/>
          </p:nvCxnSpPr>
          <p:spPr>
            <a:xfrm>
              <a:off x="6670178" y="3445864"/>
              <a:ext cx="158218" cy="0"/>
            </a:xfrm>
            <a:prstGeom prst="line">
              <a:avLst/>
            </a:prstGeom>
            <a:ln w="28575">
              <a:solidFill>
                <a:srgbClr val="AA3C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2715682" y="2283496"/>
              <a:ext cx="1278454" cy="7489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GB" altLang="zh-CN" sz="16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Piaget's four-stage cognitive development</a:t>
              </a:r>
              <a:endParaRPr kumimoji="1" lang="zh-CN" altLang="en-U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396972" y="1720642"/>
              <a:ext cx="1960955" cy="211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GB" altLang="zh-CN" sz="16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The sensorimotor stage</a:t>
              </a:r>
              <a:endParaRPr kumimoji="1" lang="en-GB" altLang="zh-CN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345167" y="2217506"/>
              <a:ext cx="2206873" cy="211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GB" altLang="zh-CN" sz="16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The preoperational stage</a:t>
              </a:r>
              <a:endParaRPr kumimoji="1" lang="en-GB" altLang="zh-CN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45166" y="2792203"/>
              <a:ext cx="2321439" cy="211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GB" altLang="zh-CN" sz="16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The concrete operational stage</a:t>
              </a:r>
              <a:endParaRPr kumimoji="1" lang="en-GB" altLang="zh-CN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4345167" y="3358737"/>
              <a:ext cx="2341830" cy="211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GB" altLang="zh-CN" sz="16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The formal operational stage</a:t>
              </a:r>
              <a:endParaRPr kumimoji="1" lang="zh-CN" altLang="en-US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037600" y="2652534"/>
              <a:ext cx="1069442" cy="1634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7-11 years</a:t>
              </a:r>
              <a:endParaRPr kumimoji="1" lang="zh-CN" altLang="en-US" sz="1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7037600" y="3180646"/>
              <a:ext cx="1505508" cy="1634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GB" altLang="zh-CN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11 years above</a:t>
              </a:r>
              <a:endParaRPr kumimoji="1" lang="zh-CN" altLang="en-US" sz="1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7037600" y="2890944"/>
              <a:ext cx="1384902" cy="1634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GB" altLang="zh-CN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concrete thinking</a:t>
              </a:r>
              <a:endParaRPr kumimoji="1" lang="zh-CN" altLang="en-US" sz="1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7037600" y="3470348"/>
              <a:ext cx="1338086" cy="16342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GB" altLang="zh-CN" sz="11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abstract thinking</a:t>
              </a:r>
              <a:endParaRPr kumimoji="1" lang="zh-CN" altLang="en-US" sz="11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26" name="左大括号 25"/>
          <p:cNvSpPr/>
          <p:nvPr/>
        </p:nvSpPr>
        <p:spPr>
          <a:xfrm>
            <a:off x="2672715" y="1567815"/>
            <a:ext cx="287020" cy="4267200"/>
          </a:xfrm>
          <a:prstGeom prst="leftBrace">
            <a:avLst/>
          </a:prstGeom>
          <a:ln w="28575">
            <a:solidFill>
              <a:srgbClr val="AA3C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147993" y="1388591"/>
            <a:ext cx="893220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kumimoji="1"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learners with strong divergent thinking skills</a:t>
            </a:r>
            <a:endParaRPr kumimoji="1"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179672" y="5530511"/>
            <a:ext cx="852464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Expressive skills: </a:t>
            </a:r>
            <a:r>
              <a:rPr kumimoji="1" lang="en-US" altLang="zh-CN" sz="2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using the semantic flow and related sentence patterns to express their ideas</a:t>
            </a:r>
            <a:endParaRPr kumimoji="1" lang="en-US" altLang="zh-CN" sz="24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54498" y="3459040"/>
            <a:ext cx="270499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Grade 7- 9 </a:t>
            </a:r>
            <a:endParaRPr kumimoji="1"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kumimoji="1"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9321733" y="4051753"/>
            <a:ext cx="1283204" cy="360736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9339242" y="5012293"/>
            <a:ext cx="1248186" cy="351902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2" name="左弧形箭头 31"/>
          <p:cNvSpPr/>
          <p:nvPr/>
        </p:nvSpPr>
        <p:spPr>
          <a:xfrm>
            <a:off x="10687267" y="4221377"/>
            <a:ext cx="543051" cy="1103760"/>
          </a:xfrm>
          <a:prstGeom prst="curved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/>
      <p:bldP spid="28" grpId="0"/>
      <p:bldP spid="3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1474087" y="417194"/>
            <a:ext cx="66002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</a:t>
            </a:r>
            <a:r>
              <a:rPr lang="en-US" altLang="zh-CN" sz="200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</a:rPr>
              <a:t>&amp; Learning</a:t>
            </a:r>
            <a:r>
              <a:rPr lang="en-US" altLang="zh-CN" sz="2000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Objectives</a:t>
            </a:r>
            <a:endParaRPr lang="zh-CN" altLang="en-US" sz="2000" b="1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grpSp>
        <p:nvGrpSpPr>
          <p:cNvPr id="123" name="组合 122"/>
          <p:cNvGrpSpPr/>
          <p:nvPr/>
        </p:nvGrpSpPr>
        <p:grpSpPr>
          <a:xfrm>
            <a:off x="698500" y="1440815"/>
            <a:ext cx="11024235" cy="4832350"/>
            <a:chOff x="1039481" y="1081971"/>
            <a:chExt cx="7188184" cy="3400678"/>
          </a:xfrm>
        </p:grpSpPr>
        <p:sp>
          <p:nvSpPr>
            <p:cNvPr id="27" name="圆角矩形 26"/>
            <p:cNvSpPr/>
            <p:nvPr>
              <p:custDataLst>
                <p:tags r:id="rId2"/>
              </p:custDataLst>
            </p:nvPr>
          </p:nvSpPr>
          <p:spPr>
            <a:xfrm>
              <a:off x="1478260" y="1343717"/>
              <a:ext cx="1711191" cy="56645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kern="100" dirty="0"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学习理解</a:t>
              </a:r>
              <a:endParaRPr kumimoji="1" lang="zh-CN" altLang="en-US" sz="240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8" name="圆角矩形 27"/>
            <p:cNvSpPr/>
            <p:nvPr>
              <p:custDataLst>
                <p:tags r:id="rId3"/>
              </p:custDataLst>
            </p:nvPr>
          </p:nvSpPr>
          <p:spPr>
            <a:xfrm>
              <a:off x="3835631" y="1348624"/>
              <a:ext cx="1711191" cy="56645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kern="100" dirty="0"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应用实践</a:t>
              </a:r>
              <a:endParaRPr kumimoji="1" lang="zh-CN" altLang="en-US" sz="24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9" name="圆角矩形 28"/>
            <p:cNvSpPr/>
            <p:nvPr>
              <p:custDataLst>
                <p:tags r:id="rId4"/>
              </p:custDataLst>
            </p:nvPr>
          </p:nvSpPr>
          <p:spPr>
            <a:xfrm>
              <a:off x="1682605" y="2058817"/>
              <a:ext cx="1428998" cy="453281"/>
            </a:xfrm>
            <a:prstGeom prst="round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感知与注意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0" name="圆角矩形 29"/>
            <p:cNvSpPr/>
            <p:nvPr>
              <p:custDataLst>
                <p:tags r:id="rId5"/>
              </p:custDataLst>
            </p:nvPr>
          </p:nvSpPr>
          <p:spPr>
            <a:xfrm>
              <a:off x="1682605" y="2697315"/>
              <a:ext cx="1428998" cy="453281"/>
            </a:xfrm>
            <a:prstGeom prst="round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获取与梳理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1" name="圆角矩形 30"/>
            <p:cNvSpPr/>
            <p:nvPr>
              <p:custDataLst>
                <p:tags r:id="rId6"/>
              </p:custDataLst>
            </p:nvPr>
          </p:nvSpPr>
          <p:spPr>
            <a:xfrm>
              <a:off x="1682605" y="3286108"/>
              <a:ext cx="1428998" cy="453281"/>
            </a:xfrm>
            <a:prstGeom prst="round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概括与整合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32" name="直线连接符 10"/>
            <p:cNvCxnSpPr/>
            <p:nvPr>
              <p:custDataLst>
                <p:tags r:id="rId7"/>
              </p:custDataLst>
            </p:nvPr>
          </p:nvCxnSpPr>
          <p:spPr>
            <a:xfrm>
              <a:off x="1715336" y="1915074"/>
              <a:ext cx="0" cy="1928236"/>
            </a:xfrm>
            <a:prstGeom prst="line">
              <a:avLst/>
            </a:prstGeom>
            <a:ln w="38100">
              <a:solidFill>
                <a:schemeClr val="accent5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圆角矩形 32"/>
            <p:cNvSpPr/>
            <p:nvPr>
              <p:custDataLst>
                <p:tags r:id="rId8"/>
              </p:custDataLst>
            </p:nvPr>
          </p:nvSpPr>
          <p:spPr>
            <a:xfrm>
              <a:off x="4041434" y="2065886"/>
              <a:ext cx="1428998" cy="453281"/>
            </a:xfrm>
            <a:prstGeom prst="roundRect">
              <a:avLst>
                <a:gd name="adj" fmla="val 5334"/>
              </a:avLst>
            </a:prstGeom>
            <a:solidFill>
              <a:schemeClr val="accent5">
                <a:lumMod val="9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描述与阐释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圆角矩形 33"/>
            <p:cNvSpPr/>
            <p:nvPr>
              <p:custDataLst>
                <p:tags r:id="rId9"/>
              </p:custDataLst>
            </p:nvPr>
          </p:nvSpPr>
          <p:spPr>
            <a:xfrm>
              <a:off x="4041434" y="2682687"/>
              <a:ext cx="1428998" cy="453281"/>
            </a:xfrm>
            <a:prstGeom prst="roundRect">
              <a:avLst>
                <a:gd name="adj" fmla="val 9867"/>
              </a:avLst>
            </a:prstGeom>
            <a:solidFill>
              <a:schemeClr val="accent5">
                <a:lumMod val="9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分析与判断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5" name="圆角矩形 34"/>
            <p:cNvSpPr/>
            <p:nvPr>
              <p:custDataLst>
                <p:tags r:id="rId10"/>
              </p:custDataLst>
            </p:nvPr>
          </p:nvSpPr>
          <p:spPr>
            <a:xfrm>
              <a:off x="4041434" y="3278487"/>
              <a:ext cx="1428998" cy="433398"/>
            </a:xfrm>
            <a:prstGeom prst="roundRect">
              <a:avLst>
                <a:gd name="adj" fmla="val 7184"/>
              </a:avLst>
            </a:prstGeom>
            <a:solidFill>
              <a:schemeClr val="accent5">
                <a:lumMod val="9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内化与运用</a:t>
              </a:r>
              <a:endParaRPr lang="zh-CN" altLang="en-US" sz="1400" b="1" kern="100" dirty="0">
                <a:solidFill>
                  <a:schemeClr val="bg1"/>
                </a:solidFill>
                <a:effectLst/>
                <a:latin typeface="黑体" panose="02010609060101010101" charset="-122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cxnSp>
          <p:nvCxnSpPr>
            <p:cNvPr id="36" name="直线连接符 14"/>
            <p:cNvCxnSpPr/>
            <p:nvPr>
              <p:custDataLst>
                <p:tags r:id="rId11"/>
              </p:custDataLst>
            </p:nvPr>
          </p:nvCxnSpPr>
          <p:spPr>
            <a:xfrm>
              <a:off x="4050144" y="1908101"/>
              <a:ext cx="0" cy="1935209"/>
            </a:xfrm>
            <a:prstGeom prst="line">
              <a:avLst/>
            </a:prstGeom>
            <a:ln w="38100">
              <a:solidFill>
                <a:schemeClr val="accent5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圆角矩形 36"/>
            <p:cNvSpPr/>
            <p:nvPr>
              <p:custDataLst>
                <p:tags r:id="rId12"/>
              </p:custDataLst>
            </p:nvPr>
          </p:nvSpPr>
          <p:spPr>
            <a:xfrm>
              <a:off x="6153736" y="1353363"/>
              <a:ext cx="1720807" cy="56645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kern="100" dirty="0"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迁移创新</a:t>
              </a:r>
              <a:endParaRPr kumimoji="1" lang="zh-CN" altLang="en-US" sz="24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8" name="圆角矩形 37"/>
            <p:cNvSpPr/>
            <p:nvPr>
              <p:custDataLst>
                <p:tags r:id="rId13"/>
              </p:custDataLst>
            </p:nvPr>
          </p:nvSpPr>
          <p:spPr>
            <a:xfrm>
              <a:off x="6328495" y="2065644"/>
              <a:ext cx="1428998" cy="453281"/>
            </a:xfrm>
            <a:prstGeom prst="roundRect">
              <a:avLst>
                <a:gd name="adj" fmla="val 7315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推理与论证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9" name="圆角矩形 38"/>
            <p:cNvSpPr/>
            <p:nvPr>
              <p:custDataLst>
                <p:tags r:id="rId14"/>
              </p:custDataLst>
            </p:nvPr>
          </p:nvSpPr>
          <p:spPr>
            <a:xfrm>
              <a:off x="6328495" y="2682445"/>
              <a:ext cx="1428998" cy="453281"/>
            </a:xfrm>
            <a:prstGeom prst="roundRect">
              <a:avLst>
                <a:gd name="adj" fmla="val 7315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批判与评价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0" name="圆角矩形 39"/>
            <p:cNvSpPr/>
            <p:nvPr>
              <p:custDataLst>
                <p:tags r:id="rId15"/>
              </p:custDataLst>
            </p:nvPr>
          </p:nvSpPr>
          <p:spPr>
            <a:xfrm>
              <a:off x="6328495" y="3299246"/>
              <a:ext cx="1428998" cy="453281"/>
            </a:xfrm>
            <a:prstGeom prst="roundRect">
              <a:avLst>
                <a:gd name="adj" fmla="val 8651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b="1" kern="100" dirty="0">
                  <a:solidFill>
                    <a:schemeClr val="bg1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Times New Roman" panose="02020603050405020304" charset="0"/>
                </a:rPr>
                <a:t>想象与创造</a:t>
              </a:r>
              <a:endParaRPr lang="zh-CN" altLang="en-US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41" name="直线连接符 18"/>
            <p:cNvCxnSpPr/>
            <p:nvPr>
              <p:custDataLst>
                <p:tags r:id="rId16"/>
              </p:custDataLst>
            </p:nvPr>
          </p:nvCxnSpPr>
          <p:spPr>
            <a:xfrm>
              <a:off x="6328495" y="1907859"/>
              <a:ext cx="0" cy="1935451"/>
            </a:xfrm>
            <a:prstGeom prst="line">
              <a:avLst/>
            </a:prstGeom>
            <a:ln w="38100">
              <a:solidFill>
                <a:schemeClr val="accent5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燕尾形 41"/>
            <p:cNvSpPr/>
            <p:nvPr>
              <p:custDataLst>
                <p:tags r:id="rId17"/>
              </p:custDataLst>
            </p:nvPr>
          </p:nvSpPr>
          <p:spPr>
            <a:xfrm>
              <a:off x="1215320" y="3843310"/>
              <a:ext cx="2363568" cy="628245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基于语篇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建构知识</a:t>
              </a:r>
              <a:endParaRPr kumimoji="1"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3" name="燕尾形 42"/>
            <p:cNvSpPr/>
            <p:nvPr>
              <p:custDataLst>
                <p:tags r:id="rId18"/>
              </p:custDataLst>
            </p:nvPr>
          </p:nvSpPr>
          <p:spPr>
            <a:xfrm>
              <a:off x="3554439" y="3854404"/>
              <a:ext cx="2363575" cy="628245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深入语篇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转化能力</a:t>
              </a:r>
              <a:endParaRPr kumimoji="1"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4" name="燕尾形 43"/>
            <p:cNvSpPr/>
            <p:nvPr>
              <p:custDataLst>
                <p:tags r:id="rId19"/>
              </p:custDataLst>
            </p:nvPr>
          </p:nvSpPr>
          <p:spPr>
            <a:xfrm>
              <a:off x="5954722" y="3854404"/>
              <a:ext cx="2129110" cy="628245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超越语篇</a:t>
              </a:r>
              <a:endParaRPr kumimoji="1"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kumimoji="1"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形成素养</a:t>
              </a:r>
              <a:endParaRPr kumimoji="1"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45" name="直线箭头连接符 26"/>
            <p:cNvCxnSpPr/>
            <p:nvPr>
              <p:custDataLst>
                <p:tags r:id="rId20"/>
              </p:custDataLst>
            </p:nvPr>
          </p:nvCxnSpPr>
          <p:spPr>
            <a:xfrm>
              <a:off x="1039481" y="1606875"/>
              <a:ext cx="422684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连接符 27"/>
            <p:cNvCxnSpPr/>
            <p:nvPr>
              <p:custDataLst>
                <p:tags r:id="rId21"/>
              </p:custDataLst>
            </p:nvPr>
          </p:nvCxnSpPr>
          <p:spPr>
            <a:xfrm>
              <a:off x="1057064" y="1117138"/>
              <a:ext cx="7170601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连接符 28"/>
            <p:cNvCxnSpPr/>
            <p:nvPr>
              <p:custDataLst>
                <p:tags r:id="rId22"/>
              </p:custDataLst>
            </p:nvPr>
          </p:nvCxnSpPr>
          <p:spPr>
            <a:xfrm flipV="1">
              <a:off x="8177963" y="1091390"/>
              <a:ext cx="0" cy="586273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线连接符 29"/>
            <p:cNvCxnSpPr>
              <a:stCxn id="37" idx="3"/>
            </p:cNvCxnSpPr>
            <p:nvPr>
              <p:custDataLst>
                <p:tags r:id="rId23"/>
              </p:custDataLst>
            </p:nvPr>
          </p:nvCxnSpPr>
          <p:spPr>
            <a:xfrm>
              <a:off x="7874543" y="1636588"/>
              <a:ext cx="284501" cy="0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线连接符 30"/>
            <p:cNvCxnSpPr/>
            <p:nvPr>
              <p:custDataLst>
                <p:tags r:id="rId24"/>
              </p:custDataLst>
            </p:nvPr>
          </p:nvCxnSpPr>
          <p:spPr>
            <a:xfrm>
              <a:off x="1057064" y="1081971"/>
              <a:ext cx="0" cy="542784"/>
            </a:xfrm>
            <a:prstGeom prst="line">
              <a:avLst/>
            </a:prstGeom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右箭头 118"/>
            <p:cNvSpPr/>
            <p:nvPr>
              <p:custDataLst>
                <p:tags r:id="rId25"/>
              </p:custDataLst>
            </p:nvPr>
          </p:nvSpPr>
          <p:spPr>
            <a:xfrm>
              <a:off x="3264654" y="1450953"/>
              <a:ext cx="572951" cy="169598"/>
            </a:xfrm>
            <a:prstGeom prst="rightArrow">
              <a:avLst>
                <a:gd name="adj1" fmla="val 30645"/>
                <a:gd name="adj2" fmla="val 114516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0" name="右箭头 119"/>
            <p:cNvSpPr/>
            <p:nvPr>
              <p:custDataLst>
                <p:tags r:id="rId26"/>
              </p:custDataLst>
            </p:nvPr>
          </p:nvSpPr>
          <p:spPr>
            <a:xfrm rot="10800000">
              <a:off x="3231266" y="1665977"/>
              <a:ext cx="572951" cy="169598"/>
            </a:xfrm>
            <a:prstGeom prst="rightArrow">
              <a:avLst>
                <a:gd name="adj1" fmla="val 30645"/>
                <a:gd name="adj2" fmla="val 114516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1" name="右箭头 120"/>
            <p:cNvSpPr/>
            <p:nvPr>
              <p:custDataLst>
                <p:tags r:id="rId27"/>
              </p:custDataLst>
            </p:nvPr>
          </p:nvSpPr>
          <p:spPr>
            <a:xfrm>
              <a:off x="5582759" y="1461156"/>
              <a:ext cx="572951" cy="169598"/>
            </a:xfrm>
            <a:prstGeom prst="rightArrow">
              <a:avLst>
                <a:gd name="adj1" fmla="val 30645"/>
                <a:gd name="adj2" fmla="val 114516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2" name="右箭头 121"/>
            <p:cNvSpPr/>
            <p:nvPr>
              <p:custDataLst>
                <p:tags r:id="rId28"/>
              </p:custDataLst>
            </p:nvPr>
          </p:nvSpPr>
          <p:spPr>
            <a:xfrm rot="10800000">
              <a:off x="5549371" y="1676180"/>
              <a:ext cx="572951" cy="169598"/>
            </a:xfrm>
            <a:prstGeom prst="rightArrow">
              <a:avLst>
                <a:gd name="adj1" fmla="val 30645"/>
                <a:gd name="adj2" fmla="val 114516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1493669" y="2647149"/>
            <a:ext cx="2546350" cy="2644140"/>
          </a:xfrm>
          <a:prstGeom prst="rect">
            <a:avLst/>
          </a:prstGeom>
          <a:solidFill>
            <a:schemeClr val="accent4">
              <a:lumMod val="40000"/>
              <a:lumOff val="60000"/>
              <a:alpha val="94795"/>
            </a:schemeClr>
          </a:solidFill>
        </p:spPr>
        <p:txBody>
          <a:bodyPr wrap="square">
            <a:noAutofit/>
          </a:bodyPr>
          <a:lstStyle/>
          <a:p>
            <a:pPr lvl="0">
              <a:buClr>
                <a:schemeClr val="tx2">
                  <a:lumMod val="75000"/>
                </a:schemeClr>
              </a:buClr>
            </a:pP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>
              <a:buClr>
                <a:schemeClr val="tx2">
                  <a:lumMod val="75000"/>
                </a:schemeClr>
              </a:buClr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S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tudents will be able to </a:t>
            </a:r>
            <a:r>
              <a:rPr lang="en-GB" altLang="zh-CN" sz="2000" b="1" kern="100" dirty="0">
                <a:solidFill>
                  <a:srgbClr val="D9010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understand the general development </a:t>
            </a:r>
            <a:r>
              <a:rPr lang="en-GB" altLang="zh-CN" sz="2000" b="1" kern="1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of the given story of “The Emperor’s New Clothes” through listening. </a:t>
            </a:r>
            <a:endParaRPr lang="en-GB" altLang="zh-CN" sz="2000" b="1" kern="1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151904" y="2680169"/>
            <a:ext cx="2546350" cy="2644140"/>
          </a:xfrm>
          <a:prstGeom prst="rect">
            <a:avLst/>
          </a:prstGeom>
          <a:solidFill>
            <a:schemeClr val="accent4">
              <a:lumMod val="40000"/>
              <a:lumOff val="60000"/>
              <a:alpha val="94795"/>
            </a:schemeClr>
          </a:solidFill>
        </p:spPr>
        <p:txBody>
          <a:bodyPr wrap="square">
            <a:noAutofit/>
          </a:bodyPr>
          <a:lstStyle/>
          <a:p>
            <a:pPr lvl="0">
              <a:buClr>
                <a:schemeClr val="tx2">
                  <a:lumMod val="75000"/>
                </a:schemeClr>
              </a:buClr>
            </a:pPr>
            <a:endParaRPr lang="en-US" altLang="zh-CN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>
              <a:buClr>
                <a:schemeClr val="tx2">
                  <a:lumMod val="75000"/>
                </a:schemeClr>
              </a:buClr>
            </a:pP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>
              <a:buClr>
                <a:schemeClr val="tx2">
                  <a:lumMod val="75000"/>
                </a:schemeClr>
              </a:buClr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S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tudents will be able to </a:t>
            </a:r>
            <a:r>
              <a:rPr lang="en-GB" altLang="zh-CN" sz="2000" b="1" kern="100" dirty="0">
                <a:solidFill>
                  <a:srgbClr val="D90101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retell</a:t>
            </a:r>
            <a:r>
              <a:rPr lang="en-GB" altLang="zh-CN" sz="2000" b="1" kern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 the story to their peers within small groups.</a:t>
            </a:r>
            <a:endParaRPr lang="en-GB" altLang="zh-CN" sz="2000" b="1" kern="1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542020" y="2684145"/>
            <a:ext cx="2745105" cy="2644140"/>
          </a:xfrm>
          <a:prstGeom prst="rect">
            <a:avLst/>
          </a:prstGeom>
          <a:solidFill>
            <a:schemeClr val="accent4">
              <a:lumMod val="40000"/>
              <a:lumOff val="60000"/>
              <a:alpha val="94795"/>
            </a:schemeClr>
          </a:solidFill>
        </p:spPr>
        <p:txBody>
          <a:bodyPr wrap="square">
            <a:noAutofit/>
          </a:bodyPr>
          <a:lstStyle/>
          <a:p>
            <a:pPr lvl="0">
              <a:buClr>
                <a:schemeClr val="tx2">
                  <a:lumMod val="75000"/>
                </a:schemeClr>
              </a:buClr>
            </a:pPr>
            <a:endParaRPr lang="en-US" altLang="zh-CN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>
              <a:buClr>
                <a:schemeClr val="tx2">
                  <a:lumMod val="75000"/>
                </a:schemeClr>
              </a:buClr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 S</a:t>
            </a:r>
            <a:r>
              <a:rPr lang="zh-CN" alt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tudents will be able to </a:t>
            </a:r>
            <a:r>
              <a:rPr lang="en-GB" altLang="zh-CN" sz="2000" b="1" kern="100" dirty="0">
                <a:solidFill>
                  <a:srgbClr val="D90101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express their insights and feelings</a:t>
            </a:r>
            <a:r>
              <a:rPr lang="en-GB" altLang="zh-CN" sz="2000" b="1" kern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 about the story in simple English and critically </a:t>
            </a:r>
            <a:r>
              <a:rPr lang="en-GB" altLang="zh-CN" sz="2000" b="1" kern="100" dirty="0">
                <a:solidFill>
                  <a:srgbClr val="D90101"/>
                </a:solidFill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evaluate</a:t>
            </a:r>
            <a:r>
              <a:rPr lang="en-GB" altLang="zh-CN" sz="2000" b="1" kern="100" dirty="0">
                <a:latin typeface="Times New Roman Bold" panose="02020603050405020304" charset="0"/>
                <a:ea typeface="微软雅黑" panose="020B0503020204020204" pitchFamily="34" charset="-122"/>
                <a:cs typeface="Times New Roman Bold" panose="02020603050405020304" charset="0"/>
                <a:sym typeface="+mn-ea"/>
              </a:rPr>
              <a:t> the characters in the story.</a:t>
            </a:r>
            <a:endParaRPr lang="en-GB" altLang="zh-CN" sz="2000" b="1" kern="100" dirty="0">
              <a:latin typeface="Times New Roman Bold" panose="02020603050405020304" charset="0"/>
              <a:ea typeface="微软雅黑" panose="020B0503020204020204" pitchFamily="34" charset="-122"/>
              <a:cs typeface="Times New Roman Bold" panose="02020603050405020304" charset="0"/>
            </a:endParaRPr>
          </a:p>
          <a:p>
            <a:pPr lvl="0">
              <a:buClr>
                <a:schemeClr val="tx2">
                  <a:lumMod val="75000"/>
                </a:schemeClr>
              </a:buClr>
            </a:pPr>
            <a:endParaRPr lang="en-GB" altLang="zh-CN" sz="2000" b="1" kern="10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animBg="1"/>
      <p:bldP spid="51" grpId="0" bldLvl="0" animBg="1"/>
      <p:bldP spid="51" grpId="1" animBg="1"/>
      <p:bldP spid="53" grpId="0" bldLvl="0" animBg="1"/>
      <p:bldP spid="5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3" name="TextBox 1" descr="e7d195523061f1c09e9d68d7cf438b91ef959ecb14fc25d26BBA7F7DBC18E55DFF4014AF651F0BF2569D4B6C1DA7F1A4683A481403BD872FC687266AD13265C1DE7C373772FD8728ABDD69ADD03BFF5BE2862BC891DBB79E66C3ADFD3AA35C3F1EEBE9518DEF16312C4E6A9FC322F5C0F9D374006724A771EFE869195715E9940E72A6213773F65FCEF33FD5322FF482"/>
          <p:cNvSpPr txBox="1"/>
          <p:nvPr/>
        </p:nvSpPr>
        <p:spPr>
          <a:xfrm>
            <a:off x="959296" y="4189173"/>
            <a:ext cx="4746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3200" b="1" dirty="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Arial Black" panose="020B0A04020102020204" pitchFamily="34" charset="0"/>
              </a:rPr>
              <a:t>Potential difficulty：</a:t>
            </a:r>
            <a:endParaRPr lang="en-US" altLang="zh-CN" sz="3200" b="1" dirty="0">
              <a:solidFill>
                <a:schemeClr val="accent6"/>
              </a:solidFill>
              <a:latin typeface="Arial Black" panose="020B0A04020102020204" pitchFamily="34" charset="0"/>
              <a:ea typeface="+mj-ea"/>
              <a:cs typeface="Arial Black" panose="020B0A04020102020204" pitchFamily="34" charset="0"/>
            </a:endParaRPr>
          </a:p>
        </p:txBody>
      </p:sp>
      <p:sp>
        <p:nvSpPr>
          <p:cNvPr id="4" name="TextBox 1" descr="e7d195523061f1c09e9d68d7cf438b91ef959ecb14fc25d26BBA7F7DBC18E55DFF4014AF651F0BF2569D4B6C1DA7F1A4683A481403BD872FC687266AD13265C1DE7C373772FD8728ABDD69ADD03BFF5BE2862BC891DBB79E66C3ADFD3AA35C3F1EEBE9518DEF16312C4E6A9FC322F5C0F9D374006724A771EFE869195715E9940E72A6213773F65FCEF33FD5322FF482"/>
          <p:cNvSpPr txBox="1"/>
          <p:nvPr>
            <p:custDataLst>
              <p:tags r:id="rId2"/>
            </p:custDataLst>
          </p:nvPr>
        </p:nvSpPr>
        <p:spPr>
          <a:xfrm>
            <a:off x="1055181" y="1876485"/>
            <a:ext cx="2974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3200" b="1" dirty="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Arial Black" panose="020B0A04020102020204" pitchFamily="34" charset="0"/>
              </a:rPr>
              <a:t>Key points</a:t>
            </a:r>
            <a:r>
              <a:rPr lang="zh-CN" altLang="en-US" sz="3200" b="1" dirty="0">
                <a:solidFill>
                  <a:schemeClr val="accent6"/>
                </a:solidFill>
                <a:latin typeface="Arial Black" panose="020B0A04020102020204" pitchFamily="34" charset="0"/>
                <a:ea typeface="+mj-ea"/>
                <a:cs typeface="Arial Black" panose="020B0A04020102020204" pitchFamily="34" charset="0"/>
              </a:rPr>
              <a:t>：</a:t>
            </a:r>
            <a:endParaRPr lang="zh-CN" altLang="en-US" sz="3200" b="1" dirty="0">
              <a:solidFill>
                <a:schemeClr val="accent6"/>
              </a:solidFill>
              <a:latin typeface="Arial Black" panose="020B0A04020102020204" pitchFamily="34" charset="0"/>
              <a:ea typeface="+mj-ea"/>
              <a:cs typeface="Arial Black" panose="020B0A040201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1210" y="4686300"/>
            <a:ext cx="106857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l"/>
            </a:pPr>
            <a:r>
              <a:rPr lang="en-US" altLang="en-GB" sz="2400" b="1" kern="100" dirty="0"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Helping students accurately and confidently recount the story</a:t>
            </a:r>
            <a:endParaRPr lang="en-US" altLang="en-GB" sz="2400" b="1" kern="100" dirty="0"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27048" y="517610"/>
            <a:ext cx="5785134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Key Points &amp; Potential Difficulty</a:t>
            </a:r>
            <a:endParaRPr lang="zh-CN" altLang="en-US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1210" y="2461260"/>
            <a:ext cx="106089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Helping students to comprehend the plot development in the story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Learning to critically evaluate the characters in the story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306141748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660" y="847090"/>
            <a:ext cx="4627245" cy="2889885"/>
          </a:xfrm>
          <a:prstGeom prst="roundRect">
            <a:avLst/>
          </a:prstGeom>
        </p:spPr>
      </p:pic>
      <p:pic>
        <p:nvPicPr>
          <p:cNvPr id="5" name="图片 4" descr="202306141749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60" y="4536442"/>
            <a:ext cx="3381819" cy="2083435"/>
          </a:xfrm>
          <a:prstGeom prst="rect">
            <a:avLst/>
          </a:prstGeom>
        </p:spPr>
      </p:pic>
      <p:pic>
        <p:nvPicPr>
          <p:cNvPr id="6" name="图片 5" descr="202306141749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401" y="4412615"/>
            <a:ext cx="2697669" cy="2207262"/>
          </a:xfrm>
          <a:prstGeom prst="rect">
            <a:avLst/>
          </a:prstGeom>
        </p:spPr>
      </p:pic>
      <p:pic>
        <p:nvPicPr>
          <p:cNvPr id="7" name="图片 6" descr="202306141749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729" y="4412615"/>
            <a:ext cx="2757958" cy="22072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3415" y="3736975"/>
            <a:ext cx="2648585" cy="3120390"/>
          </a:xfrm>
          <a:prstGeom prst="rect">
            <a:avLst/>
          </a:prstGeom>
        </p:spPr>
      </p:pic>
      <p:sp>
        <p:nvSpPr>
          <p:cNvPr id="8" name="云形标注 7"/>
          <p:cNvSpPr/>
          <p:nvPr/>
        </p:nvSpPr>
        <p:spPr>
          <a:xfrm>
            <a:off x="5740399" y="238123"/>
            <a:ext cx="5265819" cy="4029077"/>
          </a:xfrm>
          <a:prstGeom prst="cloudCallout">
            <a:avLst>
              <a:gd name="adj1" fmla="val 46204"/>
              <a:gd name="adj2" fmla="val 39720"/>
            </a:avLst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Let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 make an English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picture book, the Emperor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’</a:t>
            </a:r>
            <a:r>
              <a: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 New Clothes, for the school.</a:t>
            </a:r>
            <a:r>
              <a:rPr lang="zh-CN" altLang="en-US" sz="2800" b="1" dirty="0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lang="zh-CN" altLang="en-US" sz="2800" dirty="0"/>
              <a:t>ol.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1443345" y="497637"/>
            <a:ext cx="770623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</a:t>
            </a:r>
            <a:r>
              <a:rPr lang="en-US" altLang="zh-CN" sz="2000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&amp; Learning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pproach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altLang="zh-CN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75787" y="1190992"/>
            <a:ext cx="66376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课程思政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立德树人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29112" y="1968655"/>
            <a:ext cx="8131007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Collaborative learning</a:t>
            </a:r>
            <a:r>
              <a:rPr lang="en-US" altLang="zh-CN" sz="28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approach</a:t>
            </a:r>
            <a:endParaRPr lang="zh-CN" altLang="en-US" sz="2800" b="1" dirty="0">
              <a:solidFill>
                <a:srgbClr val="AA3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下箭头 5"/>
          <p:cNvSpPr/>
          <p:nvPr/>
        </p:nvSpPr>
        <p:spPr>
          <a:xfrm rot="16200000">
            <a:off x="3187237" y="4089181"/>
            <a:ext cx="538278" cy="363309"/>
          </a:xfrm>
          <a:prstGeom prst="downArrow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7" name="下箭头 6"/>
          <p:cNvSpPr/>
          <p:nvPr/>
        </p:nvSpPr>
        <p:spPr>
          <a:xfrm rot="16200000">
            <a:off x="5543822" y="4070381"/>
            <a:ext cx="538278" cy="363309"/>
          </a:xfrm>
          <a:prstGeom prst="downArrow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" name="下箭头 7"/>
          <p:cNvSpPr/>
          <p:nvPr/>
        </p:nvSpPr>
        <p:spPr>
          <a:xfrm rot="16200000">
            <a:off x="8098354" y="4089181"/>
            <a:ext cx="538278" cy="363309"/>
          </a:xfrm>
          <a:prstGeom prst="downArrow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34199" y="3223390"/>
            <a:ext cx="1930330" cy="2258290"/>
            <a:chOff x="1279252" y="2219865"/>
            <a:chExt cx="1079395" cy="1724077"/>
          </a:xfrm>
        </p:grpSpPr>
        <p:sp>
          <p:nvSpPr>
            <p:cNvPr id="10" name="圆角矩形 9"/>
            <p:cNvSpPr/>
            <p:nvPr/>
          </p:nvSpPr>
          <p:spPr>
            <a:xfrm>
              <a:off x="1289205" y="2219865"/>
              <a:ext cx="1069442" cy="1724077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79252" y="2536101"/>
              <a:ext cx="1069442" cy="108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sz="2000" b="1">
                  <a:latin typeface="Arial" panose="020B0604020202020204" pitchFamily="34" charset="0"/>
                  <a:cs typeface="Arial" panose="020B0604020202020204" pitchFamily="34" charset="0"/>
                </a:rPr>
                <a:t>develops critical thinking skills</a:t>
              </a:r>
              <a:endParaRPr kumimoji="1" lang="zh-CN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714551" y="3223390"/>
            <a:ext cx="1786989" cy="2258290"/>
            <a:chOff x="3016067" y="2219865"/>
            <a:chExt cx="1075078" cy="1647008"/>
          </a:xfrm>
        </p:grpSpPr>
        <p:sp>
          <p:nvSpPr>
            <p:cNvPr id="13" name="圆角矩形 12"/>
            <p:cNvSpPr/>
            <p:nvPr/>
          </p:nvSpPr>
          <p:spPr>
            <a:xfrm>
              <a:off x="3037606" y="2219865"/>
              <a:ext cx="1053539" cy="1647008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016067" y="2634201"/>
              <a:ext cx="1069442" cy="699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sz="2000" b="1">
                  <a:latin typeface="Arial" panose="020B0604020202020204" pitchFamily="34" charset="0"/>
                  <a:cs typeface="Arial" panose="020B0604020202020204" pitchFamily="34" charset="0"/>
                </a:rPr>
                <a:t>reduces anxiety</a:t>
              </a:r>
              <a:endParaRPr kumimoji="1" lang="zh-CN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082030" y="3223260"/>
            <a:ext cx="2155825" cy="2258060"/>
            <a:chOff x="4664046" y="2219865"/>
            <a:chExt cx="1494198" cy="1647007"/>
          </a:xfrm>
        </p:grpSpPr>
        <p:sp>
          <p:nvSpPr>
            <p:cNvPr id="16" name="圆角矩形 15"/>
            <p:cNvSpPr/>
            <p:nvPr/>
          </p:nvSpPr>
          <p:spPr>
            <a:xfrm>
              <a:off x="4770104" y="2219865"/>
              <a:ext cx="1296093" cy="1647007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4664046" y="2634374"/>
              <a:ext cx="1494198" cy="740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helps </a:t>
              </a:r>
              <a:endParaRPr kumimoji="1" lang="en-US" altLang="zh-CN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kumimoji="1"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understanding</a:t>
              </a:r>
              <a:endParaRPr kumimoji="1" lang="zh-CN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94921" y="3223390"/>
            <a:ext cx="2168230" cy="2258291"/>
            <a:chOff x="6836956" y="2041838"/>
            <a:chExt cx="1053539" cy="2134538"/>
          </a:xfrm>
        </p:grpSpPr>
        <p:sp>
          <p:nvSpPr>
            <p:cNvPr id="19" name="圆角矩形 18"/>
            <p:cNvSpPr/>
            <p:nvPr/>
          </p:nvSpPr>
          <p:spPr>
            <a:xfrm>
              <a:off x="6836956" y="2041838"/>
              <a:ext cx="1053539" cy="2134538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877602" y="2433361"/>
              <a:ext cx="972246" cy="1342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provides helpful feedback</a:t>
              </a:r>
              <a:endParaRPr kumimoji="1" lang="zh-CN" alt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440" y="49359"/>
            <a:ext cx="847497" cy="1004829"/>
          </a:xfrm>
          <a:prstGeom prst="rect">
            <a:avLst/>
          </a:prstGeom>
        </p:spPr>
      </p:pic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1443345" y="497637"/>
            <a:ext cx="7706230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Analysis of the Teaching</a:t>
            </a:r>
            <a:r>
              <a:rPr lang="en-US" altLang="zh-CN" sz="2000" dirty="0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&amp; Learning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pproach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altLang="zh-CN" sz="2000" b="1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06718" y="1373622"/>
            <a:ext cx="917856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II.</a:t>
            </a:r>
            <a:r>
              <a:rPr lang="zh-CN" altLang="en-US" sz="28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2800" b="1" dirty="0">
                <a:solidFill>
                  <a:srgbClr val="AA3C3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 activity-based approach to English learning</a:t>
            </a:r>
            <a:endParaRPr lang="zh-CN" altLang="en-US" sz="2800" b="1" dirty="0">
              <a:solidFill>
                <a:srgbClr val="AA3C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462073" y="1835288"/>
            <a:ext cx="5131284" cy="4634784"/>
            <a:chOff x="111101" y="1027605"/>
            <a:chExt cx="4408863" cy="3886992"/>
          </a:xfrm>
        </p:grpSpPr>
        <p:sp>
          <p:nvSpPr>
            <p:cNvPr id="6" name="三角形 5"/>
            <p:cNvSpPr/>
            <p:nvPr/>
          </p:nvSpPr>
          <p:spPr>
            <a:xfrm>
              <a:off x="111101" y="1027605"/>
              <a:ext cx="4408863" cy="3886992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rgbClr val="FDA0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cxnSp>
          <p:nvCxnSpPr>
            <p:cNvPr id="7" name="直线连接符 6"/>
            <p:cNvCxnSpPr/>
            <p:nvPr/>
          </p:nvCxnSpPr>
          <p:spPr>
            <a:xfrm>
              <a:off x="1689185" y="1940183"/>
              <a:ext cx="127704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/>
            <p:cNvCxnSpPr/>
            <p:nvPr/>
          </p:nvCxnSpPr>
          <p:spPr>
            <a:xfrm>
              <a:off x="1354874" y="2556526"/>
              <a:ext cx="1925720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8"/>
            <p:cNvCxnSpPr/>
            <p:nvPr/>
          </p:nvCxnSpPr>
          <p:spPr>
            <a:xfrm>
              <a:off x="1026320" y="3172869"/>
              <a:ext cx="261224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9"/>
            <p:cNvCxnSpPr/>
            <p:nvPr/>
          </p:nvCxnSpPr>
          <p:spPr>
            <a:xfrm>
              <a:off x="643133" y="3789212"/>
              <a:ext cx="3340326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线连接符 10"/>
            <p:cNvCxnSpPr/>
            <p:nvPr/>
          </p:nvCxnSpPr>
          <p:spPr>
            <a:xfrm>
              <a:off x="273216" y="4405555"/>
              <a:ext cx="405732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1324898" y="1371304"/>
              <a:ext cx="2004348" cy="51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创造</a:t>
              </a:r>
              <a:endParaRPr kumimoji="1"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kumimoji="1"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Creating</a:t>
              </a:r>
              <a:endParaRPr kumimoji="1"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302326" y="1972781"/>
              <a:ext cx="2004348" cy="51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  <a:endParaRPr kumimoji="1" lang="en-US" altLang="zh-CN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kumimoji="1" lang="en-US" altLang="zh-CN"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Evaluating</a:t>
              </a:r>
              <a:endParaRPr kumimoji="1"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89232" y="2704593"/>
              <a:ext cx="2675680" cy="30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   </a:t>
              </a:r>
              <a:r>
                <a:rPr kumimoji="1"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Analyzing</a:t>
              </a:r>
              <a:endPara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84370" y="3964251"/>
              <a:ext cx="3440260" cy="30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理解   </a:t>
              </a:r>
              <a:r>
                <a:rPr kumimoji="1"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Understanding</a:t>
              </a:r>
              <a:endPara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95811" y="4528078"/>
              <a:ext cx="4017378" cy="30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识记   </a:t>
              </a:r>
              <a:r>
                <a:rPr kumimoji="1"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Remembering</a:t>
              </a:r>
              <a:endPara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53808" y="3339482"/>
              <a:ext cx="2901384" cy="30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   </a:t>
              </a:r>
              <a:r>
                <a:rPr kumimoji="1"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Applying</a:t>
              </a:r>
              <a:endPara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531347" y="6474098"/>
            <a:ext cx="513128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The New Version of Bloom’s Taxonomy (2001)</a:t>
            </a:r>
            <a:endParaRPr kumimoji="1"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线连接符 18"/>
          <p:cNvCxnSpPr/>
          <p:nvPr/>
        </p:nvCxnSpPr>
        <p:spPr>
          <a:xfrm flipH="1">
            <a:off x="3894404" y="3648404"/>
            <a:ext cx="4156748" cy="7085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 flipH="1">
            <a:off x="3894404" y="5114409"/>
            <a:ext cx="3671047" cy="6115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634970" y="983153"/>
            <a:ext cx="66376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课程思政</a:t>
            </a:r>
            <a:r>
              <a:rPr lang="en-US" altLang="zh-CN" sz="2400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CN" altLang="en-US" sz="2400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立德树人</a:t>
            </a:r>
            <a:endParaRPr lang="zh-CN" altLang="en-US" sz="2400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253744" y="2580164"/>
            <a:ext cx="4476185" cy="3730767"/>
            <a:chOff x="1318524" y="1867472"/>
            <a:chExt cx="3326152" cy="2844650"/>
          </a:xfrm>
        </p:grpSpPr>
        <p:sp>
          <p:nvSpPr>
            <p:cNvPr id="23" name="左中括号 22"/>
            <p:cNvSpPr/>
            <p:nvPr/>
          </p:nvSpPr>
          <p:spPr>
            <a:xfrm>
              <a:off x="2723335" y="1888603"/>
              <a:ext cx="222857" cy="697389"/>
            </a:xfrm>
            <a:prstGeom prst="leftBracket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3200"/>
            </a:p>
          </p:txBody>
        </p:sp>
        <p:sp>
          <p:nvSpPr>
            <p:cNvPr id="24" name="左中括号 23"/>
            <p:cNvSpPr/>
            <p:nvPr/>
          </p:nvSpPr>
          <p:spPr>
            <a:xfrm>
              <a:off x="2723335" y="2897726"/>
              <a:ext cx="174244" cy="697388"/>
            </a:xfrm>
            <a:prstGeom prst="leftBracket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3200"/>
            </a:p>
          </p:txBody>
        </p:sp>
        <p:sp>
          <p:nvSpPr>
            <p:cNvPr id="25" name="左中括号 24"/>
            <p:cNvSpPr/>
            <p:nvPr/>
          </p:nvSpPr>
          <p:spPr>
            <a:xfrm>
              <a:off x="2723335" y="3931956"/>
              <a:ext cx="174244" cy="699773"/>
            </a:xfrm>
            <a:prstGeom prst="leftBracket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 sz="320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318525" y="2087256"/>
              <a:ext cx="1209066" cy="35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迁移创新</a:t>
              </a:r>
              <a:endPara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318524" y="3160989"/>
              <a:ext cx="1209066" cy="35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应用实践</a:t>
              </a:r>
              <a:endPara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318524" y="4181883"/>
              <a:ext cx="1209066" cy="352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学习理解</a:t>
              </a:r>
              <a:endPara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032559" y="4360110"/>
              <a:ext cx="1584913" cy="3520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Activity 1-2 </a:t>
              </a:r>
              <a:endParaRPr lang="zh-CN" altLang="en-US" sz="2400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059763" y="3899107"/>
              <a:ext cx="1584913" cy="351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Activity 3-4 </a:t>
              </a:r>
              <a:endParaRPr lang="zh-CN" altLang="en-US" sz="2400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034619" y="3314371"/>
              <a:ext cx="1584913" cy="351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Activity 5 </a:t>
              </a:r>
              <a:endParaRPr lang="zh-CN" altLang="en-US" sz="2400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032558" y="2902683"/>
              <a:ext cx="1584913" cy="351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Activity 6-7 </a:t>
              </a:r>
              <a:endParaRPr lang="zh-CN" altLang="en-US" sz="2400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025525" y="2279681"/>
              <a:ext cx="1584913" cy="351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Activity 8 </a:t>
              </a:r>
              <a:endParaRPr lang="zh-CN" altLang="en-US" sz="2400" dirty="0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023512" y="1867472"/>
              <a:ext cx="1584913" cy="3510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Activity 9 </a:t>
              </a:r>
              <a:endParaRPr lang="zh-CN" altLang="en-US" sz="2400" dirty="0"/>
            </a:p>
          </p:txBody>
        </p:sp>
      </p:grpSp>
      <p:sp>
        <p:nvSpPr>
          <p:cNvPr id="35" name="上箭头 34"/>
          <p:cNvSpPr/>
          <p:nvPr/>
        </p:nvSpPr>
        <p:spPr>
          <a:xfrm>
            <a:off x="1694875" y="3520570"/>
            <a:ext cx="744844" cy="341913"/>
          </a:xfrm>
          <a:prstGeom prst="upArrow">
            <a:avLst>
              <a:gd name="adj1" fmla="val 58007"/>
              <a:gd name="adj2" fmla="val 6906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上箭头 35"/>
          <p:cNvSpPr/>
          <p:nvPr/>
        </p:nvSpPr>
        <p:spPr>
          <a:xfrm>
            <a:off x="1694875" y="4928774"/>
            <a:ext cx="744844" cy="341913"/>
          </a:xfrm>
          <a:prstGeom prst="upArrow">
            <a:avLst>
              <a:gd name="adj1" fmla="val 58007"/>
              <a:gd name="adj2" fmla="val 6906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DBC0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DBC0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DBC0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DBC0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35" grpId="0" animBg="1"/>
      <p:bldP spid="35" grpId="1" animBg="1"/>
      <p:bldP spid="36" grpId="0" animBg="1"/>
      <p:bldP spid="3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292330" cy="6858000"/>
          </a:xfrm>
          <a:prstGeom prst="rect">
            <a:avLst/>
          </a:prstGeom>
        </p:spPr>
      </p:pic>
      <p:sp>
        <p:nvSpPr>
          <p:cNvPr id="2" name="矩形 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/>
          <p:nvPr/>
        </p:nvSpPr>
        <p:spPr>
          <a:xfrm>
            <a:off x="888107" y="3768155"/>
            <a:ext cx="10415786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latin typeface="Arial Black" panose="020B0A04020102020204" pitchFamily="34" charset="0"/>
                <a:cs typeface="Arial Black" panose="020B0A04020102020204" pitchFamily="34" charset="0"/>
              </a:rPr>
              <a:t>Learning Activities</a:t>
            </a:r>
            <a:endParaRPr lang="zh-CN" altLang="en-US" sz="1200" dirty="0">
              <a:latin typeface="Arial Black" panose="020B0A04020102020204" pitchFamily="34" charset="0"/>
              <a:ea typeface="+mj-ea"/>
              <a:cs typeface="Arial Black" panose="020B0A04020102020204" pitchFamily="34" charset="0"/>
              <a:sym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0" y="2191077"/>
            <a:ext cx="4572000" cy="161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Part</a:t>
            </a:r>
            <a:r>
              <a:rPr lang="zh-CN" altLang="en-US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 </a:t>
            </a:r>
            <a:r>
              <a:rPr lang="en-US" altLang="zh-CN" sz="6600" b="1" dirty="0">
                <a:solidFill>
                  <a:srgbClr val="AA3C3F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3</a:t>
            </a:r>
            <a:endParaRPr lang="en-US" altLang="zh-CN" sz="6600" b="1" dirty="0">
              <a:solidFill>
                <a:srgbClr val="AA3C3F"/>
              </a:solidFill>
              <a:latin typeface="Arial Black" panose="020B0A04020102020204" pitchFamily="34" charset="0"/>
              <a:cs typeface="Arial Black" panose="020B0A040201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01465" y="727055"/>
            <a:ext cx="3909695" cy="224220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264" y="727054"/>
            <a:ext cx="3723005" cy="225490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838" name="文本框 837"/>
          <p:cNvSpPr txBox="1"/>
          <p:nvPr/>
        </p:nvSpPr>
        <p:spPr>
          <a:xfrm>
            <a:off x="75565" y="5669280"/>
            <a:ext cx="12047855" cy="460375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Using the authentic texts to establish a scene and context</a:t>
            </a:r>
            <a:endParaRPr kumimoji="1" lang="en-US" altLang="zh-CN" sz="24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梯形 36"/>
          <p:cNvSpPr/>
          <p:nvPr>
            <p:custDataLst>
              <p:tags r:id="rId4"/>
            </p:custDataLst>
          </p:nvPr>
        </p:nvSpPr>
        <p:spPr>
          <a:xfrm>
            <a:off x="411106" y="4709344"/>
            <a:ext cx="4222750" cy="487032"/>
          </a:xfrm>
          <a:prstGeom prst="trapezoid">
            <a:avLst>
              <a:gd name="adj" fmla="val 6569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5"/>
            </p:custDataLst>
          </p:nvPr>
        </p:nvSpPr>
        <p:spPr>
          <a:xfrm>
            <a:off x="1062899" y="4700170"/>
            <a:ext cx="290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kumimoji="1"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Remembering</a:t>
            </a:r>
            <a:endParaRPr kumimoji="1"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梯形 39"/>
          <p:cNvSpPr/>
          <p:nvPr>
            <p:custDataLst>
              <p:tags r:id="rId6"/>
            </p:custDataLst>
          </p:nvPr>
        </p:nvSpPr>
        <p:spPr>
          <a:xfrm>
            <a:off x="745621" y="4147939"/>
            <a:ext cx="3553720" cy="495608"/>
          </a:xfrm>
          <a:prstGeom prst="trapezoid">
            <a:avLst>
              <a:gd name="adj" fmla="val 6555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7"/>
            </p:custDataLst>
          </p:nvPr>
        </p:nvSpPr>
        <p:spPr>
          <a:xfrm>
            <a:off x="1072185" y="4147939"/>
            <a:ext cx="2881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Understanding</a:t>
            </a:r>
            <a:endParaRPr kumimoji="1" lang="en-US" altLang="zh-CN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81888" y="1602911"/>
            <a:ext cx="2881186" cy="2482016"/>
            <a:chOff x="1081888" y="1602911"/>
            <a:chExt cx="2881186" cy="2482016"/>
          </a:xfrm>
        </p:grpSpPr>
        <p:sp>
          <p:nvSpPr>
            <p:cNvPr id="42" name="梯形 41"/>
            <p:cNvSpPr/>
            <p:nvPr>
              <p:custDataLst>
                <p:tags r:id="rId8"/>
              </p:custDataLst>
            </p:nvPr>
          </p:nvSpPr>
          <p:spPr>
            <a:xfrm>
              <a:off x="1730742" y="2489877"/>
              <a:ext cx="1583478" cy="485403"/>
            </a:xfrm>
            <a:prstGeom prst="trapezoid">
              <a:avLst>
                <a:gd name="adj" fmla="val 5888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3" name="三角形 42"/>
            <p:cNvSpPr/>
            <p:nvPr>
              <p:custDataLst>
                <p:tags r:id="rId9"/>
              </p:custDataLst>
            </p:nvPr>
          </p:nvSpPr>
          <p:spPr>
            <a:xfrm>
              <a:off x="2042562" y="1602911"/>
              <a:ext cx="959838" cy="82174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0"/>
              </p:custDataLst>
            </p:nvPr>
          </p:nvSpPr>
          <p:spPr>
            <a:xfrm>
              <a:off x="1856137" y="2114632"/>
              <a:ext cx="1332689" cy="33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Creating</a:t>
              </a:r>
              <a:endParaRPr kumimoji="1" lang="zh-CN" altLang="en-US" sz="16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1"/>
              </p:custDataLst>
            </p:nvPr>
          </p:nvSpPr>
          <p:spPr>
            <a:xfrm>
              <a:off x="1901666" y="2547106"/>
              <a:ext cx="1241630" cy="337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Evaluating</a:t>
              </a:r>
              <a:endParaRPr kumimoji="1" lang="zh-CN" altLang="en-US" sz="16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6" name="梯形 45"/>
            <p:cNvSpPr/>
            <p:nvPr>
              <p:custDataLst>
                <p:tags r:id="rId12"/>
              </p:custDataLst>
            </p:nvPr>
          </p:nvSpPr>
          <p:spPr>
            <a:xfrm>
              <a:off x="1081888" y="3599324"/>
              <a:ext cx="2881186" cy="485603"/>
            </a:xfrm>
            <a:prstGeom prst="trapezoid">
              <a:avLst>
                <a:gd name="adj" fmla="val 6078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7" name="梯形 46"/>
            <p:cNvSpPr/>
            <p:nvPr>
              <p:custDataLst>
                <p:tags r:id="rId13"/>
              </p:custDataLst>
            </p:nvPr>
          </p:nvSpPr>
          <p:spPr>
            <a:xfrm>
              <a:off x="1405508" y="3046902"/>
              <a:ext cx="2235442" cy="485603"/>
            </a:xfrm>
            <a:prstGeom prst="trapezoid">
              <a:avLst>
                <a:gd name="adj" fmla="val 6147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14"/>
              </p:custDataLst>
            </p:nvPr>
          </p:nvSpPr>
          <p:spPr>
            <a:xfrm>
              <a:off x="1640936" y="3113811"/>
              <a:ext cx="1763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kumimoji="1" lang="en-US" altLang="zh-CN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Analyzing</a:t>
              </a:r>
              <a:endParaRPr kumimoji="1" lang="en-US" altLang="zh-CN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15"/>
              </p:custDataLst>
            </p:nvPr>
          </p:nvSpPr>
          <p:spPr>
            <a:xfrm>
              <a:off x="1526585" y="3667441"/>
              <a:ext cx="19932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kumimoji="1" lang="en-US" altLang="zh-CN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Applying</a:t>
              </a:r>
              <a:endParaRPr kumimoji="1" lang="en-US" altLang="zh-CN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75565" y="6127435"/>
            <a:ext cx="12047220" cy="464820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Recognizing and identifying the background information for storytelling </a:t>
            </a:r>
            <a:endParaRPr lang="en-US" altLang="en-US" sz="24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4275" y="39433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defTabSz="514350" fontAlgn="base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方正宋刻本秀楷简体" panose="02000000000000000000" pitchFamily="2" charset="-122"/>
                <a:cs typeface="Arial" panose="020B0604020202020204" pitchFamily="34" charset="0"/>
                <a:sym typeface="+mn-ea"/>
              </a:rPr>
              <a:t>Learning Activities</a:t>
            </a:r>
            <a:endParaRPr lang="en-US" altLang="zh-CN" sz="2000" b="1">
              <a:latin typeface="Arial" panose="020B0604020202020204" pitchFamily="34" charset="0"/>
              <a:ea typeface="方正宋刻本秀楷简体" panose="02000000000000000000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 descr="2023061417143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34435" y="-171"/>
            <a:ext cx="847497" cy="100482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085840" y="3135630"/>
            <a:ext cx="4197350" cy="232210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34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99"/>
                            </p:stCondLst>
                            <p:childTnLst>
                              <p:par>
                                <p:cTn id="5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" grpId="0" bldLvl="0" animBg="1"/>
      <p:bldP spid="838" grpId="1"/>
      <p:bldP spid="37" grpId="0" animBg="1"/>
      <p:bldP spid="37" grpId="1" animBg="1"/>
      <p:bldP spid="39" grpId="0"/>
      <p:bldP spid="39" grpId="1"/>
      <p:bldP spid="39" grpId="2"/>
      <p:bldP spid="40" grpId="0" animBg="1"/>
      <p:bldP spid="40" grpId="1" animBg="1"/>
      <p:bldP spid="41" grpId="0"/>
      <p:bldP spid="41" grpId="1"/>
      <p:bldP spid="41" grpId="2"/>
      <p:bldP spid="63" grpId="0" bldLvl="0" animBg="1"/>
      <p:bldP spid="6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0260" y="596111"/>
            <a:ext cx="4554855" cy="225361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841" y="3042693"/>
            <a:ext cx="4554855" cy="223012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0" y="5898114"/>
            <a:ext cx="11780520" cy="460375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l"/>
            </a:pPr>
            <a:r>
              <a:rPr lang="en-US" altLang="zh-CN" sz="2400" b="1">
                <a:latin typeface="Arial" panose="020B0604020202020204" pitchFamily="34" charset="0"/>
                <a:cs typeface="Arial" panose="020B0604020202020204" pitchFamily="34" charset="0"/>
              </a:rPr>
              <a:t>Completing the listening activities by using the related strategies</a:t>
            </a:r>
            <a:endParaRPr lang="en-US" altLang="zh-C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18440" y="1489075"/>
            <a:ext cx="4548505" cy="3693795"/>
            <a:chOff x="-4748600" y="1607756"/>
            <a:chExt cx="3587700" cy="2936866"/>
          </a:xfrm>
        </p:grpSpPr>
        <p:sp>
          <p:nvSpPr>
            <p:cNvPr id="37" name="梯形 36"/>
            <p:cNvSpPr/>
            <p:nvPr>
              <p:custDataLst>
                <p:tags r:id="rId3"/>
              </p:custDataLst>
            </p:nvPr>
          </p:nvSpPr>
          <p:spPr>
            <a:xfrm>
              <a:off x="-4748600" y="4146581"/>
              <a:ext cx="3587700" cy="398041"/>
            </a:xfrm>
            <a:prstGeom prst="trapezoid">
              <a:avLst>
                <a:gd name="adj" fmla="val 6569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4"/>
              </p:custDataLst>
            </p:nvPr>
          </p:nvSpPr>
          <p:spPr>
            <a:xfrm>
              <a:off x="-3867079" y="4175383"/>
              <a:ext cx="1824658" cy="31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Remembering</a:t>
              </a:r>
              <a:endParaRPr kumimoji="1" lang="zh-CN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0" name="梯形 39"/>
            <p:cNvSpPr/>
            <p:nvPr>
              <p:custDataLst>
                <p:tags r:id="rId5"/>
              </p:custDataLst>
            </p:nvPr>
          </p:nvSpPr>
          <p:spPr>
            <a:xfrm>
              <a:off x="-4464392" y="3687756"/>
              <a:ext cx="3019284" cy="405050"/>
            </a:xfrm>
            <a:prstGeom prst="trapezoid">
              <a:avLst>
                <a:gd name="adj" fmla="val 6555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6"/>
              </p:custDataLst>
            </p:nvPr>
          </p:nvSpPr>
          <p:spPr>
            <a:xfrm>
              <a:off x="-3859189" y="3724056"/>
              <a:ext cx="1808878" cy="31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Understanding</a:t>
              </a:r>
              <a:endParaRPr kumimoji="1" lang="zh-CN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2" name="梯形 41"/>
            <p:cNvSpPr/>
            <p:nvPr>
              <p:custDataLst>
                <p:tags r:id="rId7"/>
              </p:custDataLst>
            </p:nvPr>
          </p:nvSpPr>
          <p:spPr>
            <a:xfrm>
              <a:off x="-3627421" y="2332655"/>
              <a:ext cx="1345342" cy="396710"/>
            </a:xfrm>
            <a:prstGeom prst="trapezoid">
              <a:avLst>
                <a:gd name="adj" fmla="val 5888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3" name="三角形 42"/>
            <p:cNvSpPr/>
            <p:nvPr>
              <p:custDataLst>
                <p:tags r:id="rId8"/>
              </p:custDataLst>
            </p:nvPr>
          </p:nvSpPr>
          <p:spPr>
            <a:xfrm>
              <a:off x="-3362495" y="1607756"/>
              <a:ext cx="815490" cy="6715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9"/>
              </p:custDataLst>
            </p:nvPr>
          </p:nvSpPr>
          <p:spPr>
            <a:xfrm>
              <a:off x="-3520884" y="2032563"/>
              <a:ext cx="1132269" cy="293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Creating</a:t>
              </a:r>
              <a:endParaRPr kumimoji="1" lang="zh-CN" altLang="en-US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0"/>
              </p:custDataLst>
            </p:nvPr>
          </p:nvSpPr>
          <p:spPr>
            <a:xfrm>
              <a:off x="-3482202" y="2373793"/>
              <a:ext cx="1054904" cy="293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Evaluating</a:t>
              </a:r>
              <a:endParaRPr kumimoji="1" lang="zh-CN" altLang="en-US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46" name="梯形 45"/>
          <p:cNvSpPr/>
          <p:nvPr>
            <p:custDataLst>
              <p:tags r:id="rId11"/>
            </p:custDataLst>
          </p:nvPr>
        </p:nvSpPr>
        <p:spPr>
          <a:xfrm>
            <a:off x="940565" y="3536835"/>
            <a:ext cx="3103449" cy="499161"/>
          </a:xfrm>
          <a:prstGeom prst="trapezoid">
            <a:avLst>
              <a:gd name="adj" fmla="val 607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</a:endParaRPr>
          </a:p>
        </p:txBody>
      </p:sp>
      <p:sp>
        <p:nvSpPr>
          <p:cNvPr id="47" name="梯形 46"/>
          <p:cNvSpPr/>
          <p:nvPr>
            <p:custDataLst>
              <p:tags r:id="rId12"/>
            </p:custDataLst>
          </p:nvPr>
        </p:nvSpPr>
        <p:spPr>
          <a:xfrm>
            <a:off x="1289150" y="2968989"/>
            <a:ext cx="2407890" cy="499161"/>
          </a:xfrm>
          <a:prstGeom prst="trapezoid">
            <a:avLst>
              <a:gd name="adj" fmla="val 6147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</a:endParaRPr>
          </a:p>
        </p:txBody>
      </p:sp>
      <p:sp>
        <p:nvSpPr>
          <p:cNvPr id="48" name="文本框 47"/>
          <p:cNvSpPr txBox="1"/>
          <p:nvPr>
            <p:custDataLst>
              <p:tags r:id="rId13"/>
            </p:custDataLst>
          </p:nvPr>
        </p:nvSpPr>
        <p:spPr>
          <a:xfrm>
            <a:off x="1542739" y="2984962"/>
            <a:ext cx="189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Analyzing</a:t>
            </a:r>
            <a:endParaRPr kumimoji="1"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4"/>
            </p:custDataLst>
          </p:nvPr>
        </p:nvSpPr>
        <p:spPr>
          <a:xfrm>
            <a:off x="1419567" y="3575171"/>
            <a:ext cx="2147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Applying</a:t>
            </a:r>
            <a:endParaRPr kumimoji="1" lang="zh-CN" altLang="en-US" sz="2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 descr="2023061417143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4435" y="-171"/>
            <a:ext cx="847497" cy="1004829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7"/>
            </p:custDataLst>
          </p:nvPr>
        </p:nvSpPr>
        <p:spPr>
          <a:xfrm>
            <a:off x="1184275" y="39433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defTabSz="514350" fontAlgn="base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方正宋刻本秀楷简体" panose="02000000000000000000" pitchFamily="2" charset="-122"/>
                <a:cs typeface="Arial" panose="020B0604020202020204" pitchFamily="34" charset="0"/>
                <a:sym typeface="+mn-ea"/>
              </a:rPr>
              <a:t>Learning Activities</a:t>
            </a:r>
            <a:endParaRPr lang="en-US" altLang="zh-CN" sz="2000" b="1">
              <a:latin typeface="Arial" panose="020B0604020202020204" pitchFamily="34" charset="0"/>
              <a:ea typeface="方正宋刻本秀楷简体" panose="02000000000000000000" pitchFamily="2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99"/>
                            </p:stCondLst>
                            <p:childTnLst>
                              <p:par>
                                <p:cTn id="5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  <p:bldP spid="46" grpId="0" animBg="1"/>
      <p:bldP spid="46" grpId="1" animBg="1"/>
      <p:bldP spid="47" grpId="0" animBg="1"/>
      <p:bldP spid="47" grpId="1" animBg="1"/>
      <p:bldP spid="48" grpId="0"/>
      <p:bldP spid="48" grpId="1"/>
      <p:bldP spid="48" grpId="2"/>
      <p:bldP spid="49" grpId="0"/>
      <p:bldP spid="49" grpId="1"/>
      <p:bldP spid="49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-920" y="5681967"/>
            <a:ext cx="11702383" cy="829945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charset="0"/>
              <a:buChar char="l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etelling the story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, creating an ending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analyzing the different personali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ties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of the characters, develop</a:t>
            </a:r>
            <a:r>
              <a:rPr lang="en-US" altLang="zh-C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zh-CN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creative and critical thinking skills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9380" y="792983"/>
            <a:ext cx="3904615" cy="223152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6" name="梯形 5"/>
          <p:cNvSpPr/>
          <p:nvPr>
            <p:custDataLst>
              <p:tags r:id="rId2"/>
            </p:custDataLst>
          </p:nvPr>
        </p:nvSpPr>
        <p:spPr>
          <a:xfrm>
            <a:off x="1690858" y="2461561"/>
            <a:ext cx="1674728" cy="505184"/>
          </a:xfrm>
          <a:prstGeom prst="trapezoid">
            <a:avLst>
              <a:gd name="adj" fmla="val 5888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</a:endParaRPr>
          </a:p>
        </p:txBody>
      </p:sp>
      <p:sp>
        <p:nvSpPr>
          <p:cNvPr id="7" name="三角形 6"/>
          <p:cNvSpPr/>
          <p:nvPr>
            <p:custDataLst>
              <p:tags r:id="rId3"/>
            </p:custDataLst>
          </p:nvPr>
        </p:nvSpPr>
        <p:spPr>
          <a:xfrm>
            <a:off x="2020430" y="1544955"/>
            <a:ext cx="1019537" cy="84870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832427" y="2084642"/>
            <a:ext cx="140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Creating</a:t>
            </a:r>
            <a:endParaRPr kumimoji="1" lang="zh-CN" alt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1737255" y="2532309"/>
            <a:ext cx="1604853" cy="3571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Evaluating</a:t>
            </a:r>
            <a:endParaRPr kumimoji="1"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95910" y="3053232"/>
            <a:ext cx="4487545" cy="2223618"/>
            <a:chOff x="-4748600" y="2784352"/>
            <a:chExt cx="3587700" cy="1760270"/>
          </a:xfrm>
        </p:grpSpPr>
        <p:sp>
          <p:nvSpPr>
            <p:cNvPr id="51" name="梯形 50"/>
            <p:cNvSpPr/>
            <p:nvPr>
              <p:custDataLst>
                <p:tags r:id="rId6"/>
              </p:custDataLst>
            </p:nvPr>
          </p:nvSpPr>
          <p:spPr>
            <a:xfrm>
              <a:off x="-4748600" y="4146581"/>
              <a:ext cx="3587700" cy="398041"/>
            </a:xfrm>
            <a:prstGeom prst="trapezoid">
              <a:avLst>
                <a:gd name="adj" fmla="val 6569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7"/>
              </p:custDataLst>
            </p:nvPr>
          </p:nvSpPr>
          <p:spPr>
            <a:xfrm>
              <a:off x="-3867079" y="4175383"/>
              <a:ext cx="1824658" cy="316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Remembering</a:t>
              </a:r>
              <a:endParaRPr kumimoji="1" lang="en-US" altLang="zh-CN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3" name="梯形 52"/>
            <p:cNvSpPr/>
            <p:nvPr>
              <p:custDataLst>
                <p:tags r:id="rId8"/>
              </p:custDataLst>
            </p:nvPr>
          </p:nvSpPr>
          <p:spPr>
            <a:xfrm>
              <a:off x="-4464392" y="3687756"/>
              <a:ext cx="3019284" cy="405050"/>
            </a:xfrm>
            <a:prstGeom prst="trapezoid">
              <a:avLst>
                <a:gd name="adj" fmla="val 6555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9"/>
              </p:custDataLst>
            </p:nvPr>
          </p:nvSpPr>
          <p:spPr>
            <a:xfrm>
              <a:off x="-3859189" y="3724056"/>
              <a:ext cx="1808878" cy="316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Understanding</a:t>
              </a:r>
              <a:endParaRPr kumimoji="1" lang="zh-CN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5" name="梯形 54"/>
            <p:cNvSpPr/>
            <p:nvPr>
              <p:custDataLst>
                <p:tags r:id="rId10"/>
              </p:custDataLst>
            </p:nvPr>
          </p:nvSpPr>
          <p:spPr>
            <a:xfrm>
              <a:off x="-4178787" y="3236054"/>
              <a:ext cx="2448074" cy="396710"/>
            </a:xfrm>
            <a:prstGeom prst="trapezoid">
              <a:avLst>
                <a:gd name="adj" fmla="val 6078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6" name="梯形 55"/>
            <p:cNvSpPr/>
            <p:nvPr>
              <p:custDataLst>
                <p:tags r:id="rId11"/>
              </p:custDataLst>
            </p:nvPr>
          </p:nvSpPr>
          <p:spPr>
            <a:xfrm>
              <a:off x="-3904396" y="2784352"/>
              <a:ext cx="1899292" cy="396710"/>
            </a:xfrm>
            <a:prstGeom prst="trapezoid">
              <a:avLst>
                <a:gd name="adj" fmla="val 6147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12"/>
              </p:custDataLst>
            </p:nvPr>
          </p:nvSpPr>
          <p:spPr>
            <a:xfrm>
              <a:off x="-3703876" y="2796759"/>
              <a:ext cx="1498252" cy="316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Analyzing</a:t>
              </a:r>
              <a:endParaRPr kumimoji="1" lang="zh-CN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13"/>
              </p:custDataLst>
            </p:nvPr>
          </p:nvSpPr>
          <p:spPr>
            <a:xfrm>
              <a:off x="-3801384" y="3266130"/>
              <a:ext cx="1693269" cy="316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Applying</a:t>
              </a:r>
              <a:endParaRPr kumimoji="1" lang="zh-CN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3165978"/>
            <a:ext cx="4157980" cy="211087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5" name="图片 4" descr="2023061417143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4435" y="-171"/>
            <a:ext cx="847497" cy="1004829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1184275" y="39433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defTabSz="514350" fontAlgn="base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方正宋刻本秀楷简体" panose="02000000000000000000" pitchFamily="2" charset="-122"/>
                <a:cs typeface="Arial" panose="020B0604020202020204" pitchFamily="34" charset="0"/>
                <a:sym typeface="+mn-ea"/>
              </a:rPr>
              <a:t>Learning Activities</a:t>
            </a:r>
            <a:endParaRPr lang="en-US" altLang="zh-CN" sz="2000" b="1">
              <a:latin typeface="Arial" panose="020B0604020202020204" pitchFamily="34" charset="0"/>
              <a:ea typeface="方正宋刻本秀楷简体" panose="02000000000000000000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76846" y="793115"/>
            <a:ext cx="4001135" cy="223152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19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8" grpId="2"/>
      <p:bldP spid="13" grpId="0"/>
      <p:bldP spid="13" grpId="1"/>
      <p:bldP spid="13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4214" y="1813047"/>
            <a:ext cx="6096000" cy="326872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4" name="梯形 3"/>
          <p:cNvSpPr/>
          <p:nvPr>
            <p:custDataLst>
              <p:tags r:id="rId2"/>
            </p:custDataLst>
          </p:nvPr>
        </p:nvSpPr>
        <p:spPr>
          <a:xfrm>
            <a:off x="1778127" y="2482516"/>
            <a:ext cx="1666671" cy="495385"/>
          </a:xfrm>
          <a:prstGeom prst="trapezoid">
            <a:avLst>
              <a:gd name="adj" fmla="val 5888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1619855" y="2536704"/>
            <a:ext cx="2006023" cy="4192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Evaluating</a:t>
            </a:r>
            <a:endParaRPr kumimoji="1"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9890" y="1583690"/>
            <a:ext cx="4465955" cy="3659505"/>
            <a:chOff x="389890" y="1583690"/>
            <a:chExt cx="4465955" cy="3659505"/>
          </a:xfrm>
        </p:grpSpPr>
        <p:sp>
          <p:nvSpPr>
            <p:cNvPr id="5" name="三角形 6"/>
            <p:cNvSpPr/>
            <p:nvPr>
              <p:custDataLst>
                <p:tags r:id="rId4"/>
              </p:custDataLst>
            </p:nvPr>
          </p:nvSpPr>
          <p:spPr>
            <a:xfrm>
              <a:off x="2106113" y="1583690"/>
              <a:ext cx="1014632" cy="832246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910265" y="2070369"/>
              <a:ext cx="1402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Creating</a:t>
              </a:r>
              <a:endParaRPr kumimoji="1" lang="en-US" altLang="zh-CN" sz="16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389890" y="3062710"/>
              <a:ext cx="4465955" cy="2180485"/>
              <a:chOff x="-4748600" y="2784352"/>
              <a:chExt cx="3587700" cy="1760270"/>
            </a:xfrm>
          </p:grpSpPr>
          <p:sp>
            <p:nvSpPr>
              <p:cNvPr id="51" name="梯形 50"/>
              <p:cNvSpPr/>
              <p:nvPr>
                <p:custDataLst>
                  <p:tags r:id="rId6"/>
                </p:custDataLst>
              </p:nvPr>
            </p:nvSpPr>
            <p:spPr>
              <a:xfrm>
                <a:off x="-4748600" y="4146581"/>
                <a:ext cx="3587700" cy="398041"/>
              </a:xfrm>
              <a:prstGeom prst="trapezoid">
                <a:avLst>
                  <a:gd name="adj" fmla="val 6569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-3867079" y="4175383"/>
                <a:ext cx="1824658" cy="29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SzTx/>
                  <a:buFontTx/>
                </a:pPr>
                <a:r>
                  <a:rPr kumimoji="1" lang="en-US" altLang="zh-CN" b="1" dirty="0">
                    <a:solidFill>
                      <a:schemeClr val="bg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Remembering</a:t>
                </a:r>
                <a:endParaRPr kumimoji="1" lang="en-US" altLang="zh-CN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53" name="梯形 52"/>
              <p:cNvSpPr/>
              <p:nvPr>
                <p:custDataLst>
                  <p:tags r:id="rId8"/>
                </p:custDataLst>
              </p:nvPr>
            </p:nvSpPr>
            <p:spPr>
              <a:xfrm>
                <a:off x="-4464392" y="3687756"/>
                <a:ext cx="3019284" cy="405050"/>
              </a:xfrm>
              <a:prstGeom prst="trapezoid">
                <a:avLst>
                  <a:gd name="adj" fmla="val 65551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文本框 5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-3859189" y="3724056"/>
                <a:ext cx="1808878" cy="29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chemeClr val="bg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Understanding</a:t>
                </a:r>
                <a:endParaRPr kumimoji="1" lang="zh-CN" altLang="en-US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55" name="梯形 54"/>
              <p:cNvSpPr/>
              <p:nvPr>
                <p:custDataLst>
                  <p:tags r:id="rId10"/>
                </p:custDataLst>
              </p:nvPr>
            </p:nvSpPr>
            <p:spPr>
              <a:xfrm>
                <a:off x="-4178787" y="3236054"/>
                <a:ext cx="2448074" cy="396710"/>
              </a:xfrm>
              <a:prstGeom prst="trapezoid">
                <a:avLst>
                  <a:gd name="adj" fmla="val 60785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梯形 55"/>
              <p:cNvSpPr/>
              <p:nvPr>
                <p:custDataLst>
                  <p:tags r:id="rId11"/>
                </p:custDataLst>
              </p:nvPr>
            </p:nvSpPr>
            <p:spPr>
              <a:xfrm>
                <a:off x="-3904396" y="2784352"/>
                <a:ext cx="1899292" cy="396710"/>
              </a:xfrm>
              <a:prstGeom prst="trapezoid">
                <a:avLst>
                  <a:gd name="adj" fmla="val 6147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文本框 5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-3703876" y="2796759"/>
                <a:ext cx="1498252" cy="29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chemeClr val="bg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Analyzing</a:t>
                </a:r>
                <a:endParaRPr kumimoji="1" lang="zh-CN" altLang="en-US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  <p:sp>
            <p:nvSpPr>
              <p:cNvPr id="58" name="文本框 5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-3801384" y="3266130"/>
                <a:ext cx="1693269" cy="298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b="1" dirty="0">
                    <a:solidFill>
                      <a:schemeClr val="bg1"/>
                    </a:solidFill>
                    <a:latin typeface="Times New Roman" panose="02020603050405020304" charset="0"/>
                    <a:ea typeface="微软雅黑" panose="020B0503020204020204" pitchFamily="34" charset="-122"/>
                    <a:cs typeface="Times New Roman" panose="02020603050405020304" charset="0"/>
                  </a:rPr>
                  <a:t>Applying</a:t>
                </a:r>
                <a:endParaRPr kumimoji="1" lang="zh-CN" altLang="en-US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endParaRPr>
              </a:p>
            </p:txBody>
          </p:sp>
        </p:grpSp>
      </p:grpSp>
      <p:sp>
        <p:nvSpPr>
          <p:cNvPr id="8" name="文本框 7"/>
          <p:cNvSpPr txBox="1"/>
          <p:nvPr/>
        </p:nvSpPr>
        <p:spPr>
          <a:xfrm>
            <a:off x="0" y="6128461"/>
            <a:ext cx="12192000" cy="400110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charset="0"/>
              <a:buChar char="l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Checking and e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valuat</a:t>
            </a:r>
            <a:r>
              <a:rPr lang="en-US" altLang="zh-CN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what/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well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the students have learned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to make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 self-reflection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1184275" y="39433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defTabSz="514350" fontAlgn="base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方正宋刻本秀楷简体" panose="02000000000000000000" pitchFamily="2" charset="-122"/>
                <a:cs typeface="Arial" panose="020B0604020202020204" pitchFamily="34" charset="0"/>
                <a:sym typeface="+mn-ea"/>
              </a:rPr>
              <a:t>Learning Activities</a:t>
            </a:r>
            <a:endParaRPr lang="en-US" altLang="zh-CN" sz="2000" b="1">
              <a:latin typeface="Arial" panose="020B0604020202020204" pitchFamily="34" charset="0"/>
              <a:ea typeface="方正宋刻本秀楷简体" panose="02000000000000000000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0" name="图片 9" descr="2023061417143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34435" y="-171"/>
            <a:ext cx="847497" cy="1004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50"/>
                            </p:stCondLst>
                            <p:childTnLst>
                              <p:par>
                                <p:cTn id="3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50"/>
                            </p:stCondLst>
                            <p:childTnLst>
                              <p:par>
                                <p:cTn id="3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/>
      <p:bldP spid="13" grpId="1"/>
      <p:bldP spid="13" grpId="2"/>
      <p:bldP spid="8" grpId="0" bldLvl="0" animBg="1"/>
      <p:bldP spid="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0" y="5741023"/>
            <a:ext cx="12192000" cy="829945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Carrying out Double Reduction Policy</a:t>
            </a:r>
            <a:endParaRPr kumimoji="1" lang="en-US" altLang="zh-C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kumimoji="1"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Attending to needs from students with different learning abilities</a:t>
            </a:r>
            <a:endParaRPr kumimoji="1" lang="en-US" altLang="zh-C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梯形 5"/>
          <p:cNvSpPr/>
          <p:nvPr>
            <p:custDataLst>
              <p:tags r:id="rId1"/>
            </p:custDataLst>
          </p:nvPr>
        </p:nvSpPr>
        <p:spPr>
          <a:xfrm>
            <a:off x="2519927" y="2558700"/>
            <a:ext cx="1674728" cy="505184"/>
          </a:xfrm>
          <a:prstGeom prst="trapezoid">
            <a:avLst>
              <a:gd name="adj" fmla="val 5888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</a:endParaRPr>
          </a:p>
        </p:txBody>
      </p:sp>
      <p:sp>
        <p:nvSpPr>
          <p:cNvPr id="7" name="三角形 6"/>
          <p:cNvSpPr/>
          <p:nvPr>
            <p:custDataLst>
              <p:tags r:id="rId2"/>
            </p:custDataLst>
          </p:nvPr>
        </p:nvSpPr>
        <p:spPr>
          <a:xfrm>
            <a:off x="2849499" y="1642094"/>
            <a:ext cx="1019537" cy="848709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652704" y="2146613"/>
            <a:ext cx="1409174" cy="33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Creating</a:t>
            </a: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554864" y="2622489"/>
            <a:ext cx="1604853" cy="3571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Evaluating</a:t>
            </a:r>
            <a:endParaRPr kumimoji="1" lang="zh-CN" altLang="en-US" sz="1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124979" y="3150371"/>
            <a:ext cx="4487545" cy="2223618"/>
            <a:chOff x="-4748600" y="2784352"/>
            <a:chExt cx="3587700" cy="1760270"/>
          </a:xfrm>
        </p:grpSpPr>
        <p:sp>
          <p:nvSpPr>
            <p:cNvPr id="51" name="梯形 50"/>
            <p:cNvSpPr/>
            <p:nvPr>
              <p:custDataLst>
                <p:tags r:id="rId5"/>
              </p:custDataLst>
            </p:nvPr>
          </p:nvSpPr>
          <p:spPr>
            <a:xfrm>
              <a:off x="-4748600" y="4146581"/>
              <a:ext cx="3587700" cy="398041"/>
            </a:xfrm>
            <a:prstGeom prst="trapezoid">
              <a:avLst>
                <a:gd name="adj" fmla="val 6569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2" name="文本框 51"/>
            <p:cNvSpPr txBox="1"/>
            <p:nvPr>
              <p:custDataLst>
                <p:tags r:id="rId6"/>
              </p:custDataLst>
            </p:nvPr>
          </p:nvSpPr>
          <p:spPr>
            <a:xfrm>
              <a:off x="-3867079" y="4175383"/>
              <a:ext cx="1824658" cy="316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Remembering</a:t>
              </a:r>
              <a:endParaRPr kumimoji="1" lang="en-US" altLang="zh-CN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3" name="梯形 52"/>
            <p:cNvSpPr/>
            <p:nvPr>
              <p:custDataLst>
                <p:tags r:id="rId7"/>
              </p:custDataLst>
            </p:nvPr>
          </p:nvSpPr>
          <p:spPr>
            <a:xfrm>
              <a:off x="-4464392" y="3687756"/>
              <a:ext cx="3019284" cy="405050"/>
            </a:xfrm>
            <a:prstGeom prst="trapezoid">
              <a:avLst>
                <a:gd name="adj" fmla="val 65551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8"/>
              </p:custDataLst>
            </p:nvPr>
          </p:nvSpPr>
          <p:spPr>
            <a:xfrm>
              <a:off x="-3859189" y="3724056"/>
              <a:ext cx="1808878" cy="316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Understanding</a:t>
              </a:r>
              <a:endParaRPr kumimoji="1" lang="zh-CN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5" name="梯形 54"/>
            <p:cNvSpPr/>
            <p:nvPr>
              <p:custDataLst>
                <p:tags r:id="rId9"/>
              </p:custDataLst>
            </p:nvPr>
          </p:nvSpPr>
          <p:spPr>
            <a:xfrm>
              <a:off x="-4178787" y="3236054"/>
              <a:ext cx="2448074" cy="396710"/>
            </a:xfrm>
            <a:prstGeom prst="trapezoid">
              <a:avLst>
                <a:gd name="adj" fmla="val 6078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6" name="梯形 55"/>
            <p:cNvSpPr/>
            <p:nvPr>
              <p:custDataLst>
                <p:tags r:id="rId10"/>
              </p:custDataLst>
            </p:nvPr>
          </p:nvSpPr>
          <p:spPr>
            <a:xfrm>
              <a:off x="-3904396" y="2784352"/>
              <a:ext cx="1899292" cy="396710"/>
            </a:xfrm>
            <a:prstGeom prst="trapezoid">
              <a:avLst>
                <a:gd name="adj" fmla="val 6147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>
                <a:solidFill>
                  <a:schemeClr val="bg1"/>
                </a:solidFill>
              </a:endParaRPr>
            </a:p>
          </p:txBody>
        </p:sp>
        <p:sp>
          <p:nvSpPr>
            <p:cNvPr id="57" name="文本框 56"/>
            <p:cNvSpPr txBox="1"/>
            <p:nvPr>
              <p:custDataLst>
                <p:tags r:id="rId11"/>
              </p:custDataLst>
            </p:nvPr>
          </p:nvSpPr>
          <p:spPr>
            <a:xfrm>
              <a:off x="-3703876" y="2796759"/>
              <a:ext cx="1498252" cy="316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Analyzing</a:t>
              </a:r>
              <a:endParaRPr kumimoji="1" lang="zh-CN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58" name="文本框 57"/>
            <p:cNvSpPr txBox="1"/>
            <p:nvPr>
              <p:custDataLst>
                <p:tags r:id="rId12"/>
              </p:custDataLst>
            </p:nvPr>
          </p:nvSpPr>
          <p:spPr>
            <a:xfrm>
              <a:off x="-3801384" y="3266130"/>
              <a:ext cx="1693269" cy="316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Applying</a:t>
              </a:r>
              <a:endParaRPr kumimoji="1" lang="zh-CN" altLang="en-US" sz="20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pic>
        <p:nvPicPr>
          <p:cNvPr id="5" name="图片 4" descr="2023061417143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34435" y="-171"/>
            <a:ext cx="847497" cy="1004829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1184275" y="39433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defTabSz="514350" fontAlgn="base">
              <a:buClrTx/>
              <a:buSzTx/>
              <a:buFontTx/>
            </a:pPr>
            <a:r>
              <a:rPr lang="en-US" altLang="zh-CN" sz="2000" b="1" dirty="0">
                <a:latin typeface="Arial" panose="020B0604020202020204" pitchFamily="34" charset="0"/>
                <a:ea typeface="方正宋刻本秀楷简体" panose="02000000000000000000" pitchFamily="2" charset="-122"/>
                <a:cs typeface="Arial" panose="020B0604020202020204" pitchFamily="34" charset="0"/>
                <a:sym typeface="+mn-ea"/>
              </a:rPr>
              <a:t>Assignment</a:t>
            </a:r>
            <a:r>
              <a:rPr lang="zh-CN" altLang="en-US" sz="2000" b="1" dirty="0">
                <a:latin typeface="Arial" panose="020B0604020202020204" pitchFamily="34" charset="0"/>
                <a:ea typeface="方正宋刻本秀楷简体" panose="02000000000000000000" pitchFamily="2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2000" b="1" dirty="0">
              <a:latin typeface="Arial" panose="020B0604020202020204" pitchFamily="34" charset="0"/>
              <a:ea typeface="方正宋刻本秀楷简体" panose="02000000000000000000" pitchFamily="2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图片 3" descr="图形用户界面, 文本, 应用程序, 电子邮件&#10;&#10;描述已自动生成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06839" y="579568"/>
            <a:ext cx="4273881" cy="240702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38" y="3171827"/>
            <a:ext cx="4273881" cy="240702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23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28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E9E8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50"/>
                            </p:stCondLst>
                            <p:childTnLst>
                              <p:par>
                                <p:cTn id="5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50"/>
                            </p:stCondLst>
                            <p:childTnLst>
                              <p:par>
                                <p:cTn id="5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8" grpId="2"/>
      <p:bldP spid="13" grpId="0"/>
      <p:bldP spid="13" grpId="1"/>
      <p:bldP spid="13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292330" cy="6858000"/>
          </a:xfrm>
          <a:prstGeom prst="rect">
            <a:avLst/>
          </a:prstGeom>
        </p:spPr>
      </p:pic>
      <p:pic>
        <p:nvPicPr>
          <p:cNvPr id="5" name="图片 4" descr="202306141714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55"/>
            <a:ext cx="1026160" cy="1216660"/>
          </a:xfrm>
          <a:prstGeom prst="rect">
            <a:avLst/>
          </a:prstGeom>
        </p:spPr>
      </p:pic>
      <p:grpSp>
        <p:nvGrpSpPr>
          <p:cNvPr id="884" name="Google Shape;884;p44"/>
          <p:cNvGrpSpPr/>
          <p:nvPr/>
        </p:nvGrpSpPr>
        <p:grpSpPr>
          <a:xfrm>
            <a:off x="8427229" y="3428945"/>
            <a:ext cx="2697973" cy="2659775"/>
            <a:chOff x="6940617" y="2848252"/>
            <a:chExt cx="1473873" cy="1453005"/>
          </a:xfrm>
        </p:grpSpPr>
        <p:sp>
          <p:nvSpPr>
            <p:cNvPr id="885" name="Google Shape;885;p44"/>
            <p:cNvSpPr/>
            <p:nvPr>
              <p:custDataLst>
                <p:tags r:id="rId3"/>
              </p:custDataLst>
            </p:nvPr>
          </p:nvSpPr>
          <p:spPr>
            <a:xfrm rot="341899">
              <a:off x="8207844" y="3064873"/>
              <a:ext cx="49" cy="732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lnTo>
                    <a:pt x="0" y="15"/>
                  </a:lnTo>
                  <a:cubicBezTo>
                    <a:pt x="0" y="0"/>
                    <a:pt x="0" y="0"/>
                    <a:pt x="0" y="15"/>
                  </a:cubicBezTo>
                  <a:close/>
                </a:path>
              </a:pathLst>
            </a:custGeom>
            <a:solidFill>
              <a:srgbClr val="FFA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4"/>
            <p:cNvSpPr/>
            <p:nvPr>
              <p:custDataLst>
                <p:tags r:id="rId4"/>
              </p:custDataLst>
            </p:nvPr>
          </p:nvSpPr>
          <p:spPr>
            <a:xfrm rot="341899">
              <a:off x="7183188" y="4124912"/>
              <a:ext cx="53112" cy="53112"/>
            </a:xfrm>
            <a:custGeom>
              <a:avLst/>
              <a:gdLst/>
              <a:ahLst/>
              <a:cxnLst/>
              <a:rect l="l" t="t" r="r" b="b"/>
              <a:pathLst>
                <a:path w="1089" h="1089" extrusionOk="0">
                  <a:moveTo>
                    <a:pt x="537" y="1"/>
                  </a:moveTo>
                  <a:cubicBezTo>
                    <a:pt x="232" y="1"/>
                    <a:pt x="0" y="247"/>
                    <a:pt x="0" y="552"/>
                  </a:cubicBezTo>
                  <a:cubicBezTo>
                    <a:pt x="0" y="842"/>
                    <a:pt x="232" y="1089"/>
                    <a:pt x="537" y="1089"/>
                  </a:cubicBezTo>
                  <a:cubicBezTo>
                    <a:pt x="841" y="1089"/>
                    <a:pt x="1088" y="842"/>
                    <a:pt x="1088" y="552"/>
                  </a:cubicBezTo>
                  <a:cubicBezTo>
                    <a:pt x="1088" y="247"/>
                    <a:pt x="841" y="1"/>
                    <a:pt x="537" y="1"/>
                  </a:cubicBezTo>
                  <a:close/>
                </a:path>
              </a:pathLst>
            </a:custGeom>
            <a:solidFill>
              <a:srgbClr val="ABB7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4"/>
            <p:cNvSpPr/>
            <p:nvPr>
              <p:custDataLst>
                <p:tags r:id="rId5"/>
              </p:custDataLst>
            </p:nvPr>
          </p:nvSpPr>
          <p:spPr>
            <a:xfrm rot="341899">
              <a:off x="6944391" y="3849042"/>
              <a:ext cx="79984" cy="79984"/>
            </a:xfrm>
            <a:custGeom>
              <a:avLst/>
              <a:gdLst/>
              <a:ahLst/>
              <a:cxnLst/>
              <a:rect l="l" t="t" r="r" b="b"/>
              <a:pathLst>
                <a:path w="1640" h="1640" extrusionOk="0">
                  <a:moveTo>
                    <a:pt x="813" y="0"/>
                  </a:moveTo>
                  <a:cubicBezTo>
                    <a:pt x="363" y="0"/>
                    <a:pt x="0" y="378"/>
                    <a:pt x="0" y="827"/>
                  </a:cubicBezTo>
                  <a:cubicBezTo>
                    <a:pt x="0" y="1277"/>
                    <a:pt x="363" y="1639"/>
                    <a:pt x="813" y="1639"/>
                  </a:cubicBezTo>
                  <a:cubicBezTo>
                    <a:pt x="1262" y="1639"/>
                    <a:pt x="1639" y="1277"/>
                    <a:pt x="1639" y="827"/>
                  </a:cubicBezTo>
                  <a:cubicBezTo>
                    <a:pt x="1639" y="378"/>
                    <a:pt x="1262" y="0"/>
                    <a:pt x="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4"/>
            <p:cNvSpPr/>
            <p:nvPr>
              <p:custDataLst>
                <p:tags r:id="rId6"/>
              </p:custDataLst>
            </p:nvPr>
          </p:nvSpPr>
          <p:spPr>
            <a:xfrm rot="341899">
              <a:off x="8109098" y="3716204"/>
              <a:ext cx="79984" cy="79984"/>
            </a:xfrm>
            <a:custGeom>
              <a:avLst/>
              <a:gdLst/>
              <a:ahLst/>
              <a:cxnLst/>
              <a:rect l="l" t="t" r="r" b="b"/>
              <a:pathLst>
                <a:path w="1640" h="1640" extrusionOk="0">
                  <a:moveTo>
                    <a:pt x="813" y="0"/>
                  </a:moveTo>
                  <a:cubicBezTo>
                    <a:pt x="363" y="0"/>
                    <a:pt x="1" y="363"/>
                    <a:pt x="1" y="813"/>
                  </a:cubicBezTo>
                  <a:cubicBezTo>
                    <a:pt x="1" y="1262"/>
                    <a:pt x="363" y="1639"/>
                    <a:pt x="813" y="1639"/>
                  </a:cubicBezTo>
                  <a:cubicBezTo>
                    <a:pt x="1263" y="1639"/>
                    <a:pt x="1640" y="1262"/>
                    <a:pt x="1640" y="813"/>
                  </a:cubicBezTo>
                  <a:cubicBezTo>
                    <a:pt x="1640" y="363"/>
                    <a:pt x="1263" y="0"/>
                    <a:pt x="813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4"/>
            <p:cNvSpPr/>
            <p:nvPr>
              <p:custDataLst>
                <p:tags r:id="rId7"/>
              </p:custDataLst>
            </p:nvPr>
          </p:nvSpPr>
          <p:spPr>
            <a:xfrm rot="341899">
              <a:off x="7728659" y="4130277"/>
              <a:ext cx="53063" cy="53112"/>
            </a:xfrm>
            <a:custGeom>
              <a:avLst/>
              <a:gdLst/>
              <a:ahLst/>
              <a:cxnLst/>
              <a:rect l="l" t="t" r="r" b="b"/>
              <a:pathLst>
                <a:path w="1088" h="1089" extrusionOk="0">
                  <a:moveTo>
                    <a:pt x="551" y="1"/>
                  </a:moveTo>
                  <a:cubicBezTo>
                    <a:pt x="247" y="1"/>
                    <a:pt x="0" y="248"/>
                    <a:pt x="0" y="552"/>
                  </a:cubicBezTo>
                  <a:cubicBezTo>
                    <a:pt x="0" y="857"/>
                    <a:pt x="247" y="1089"/>
                    <a:pt x="551" y="1089"/>
                  </a:cubicBezTo>
                  <a:cubicBezTo>
                    <a:pt x="841" y="1089"/>
                    <a:pt x="1088" y="857"/>
                    <a:pt x="1088" y="552"/>
                  </a:cubicBezTo>
                  <a:cubicBezTo>
                    <a:pt x="1088" y="248"/>
                    <a:pt x="841" y="1"/>
                    <a:pt x="551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4"/>
            <p:cNvSpPr/>
            <p:nvPr>
              <p:custDataLst>
                <p:tags r:id="rId8"/>
              </p:custDataLst>
            </p:nvPr>
          </p:nvSpPr>
          <p:spPr>
            <a:xfrm rot="341899">
              <a:off x="8226698" y="3997989"/>
              <a:ext cx="53112" cy="53112"/>
            </a:xfrm>
            <a:custGeom>
              <a:avLst/>
              <a:gdLst/>
              <a:ahLst/>
              <a:cxnLst/>
              <a:rect l="l" t="t" r="r" b="b"/>
              <a:pathLst>
                <a:path w="1089" h="1089" extrusionOk="0">
                  <a:moveTo>
                    <a:pt x="537" y="1"/>
                  </a:moveTo>
                  <a:cubicBezTo>
                    <a:pt x="233" y="1"/>
                    <a:pt x="1" y="247"/>
                    <a:pt x="1" y="552"/>
                  </a:cubicBezTo>
                  <a:cubicBezTo>
                    <a:pt x="1" y="842"/>
                    <a:pt x="233" y="1089"/>
                    <a:pt x="537" y="1089"/>
                  </a:cubicBezTo>
                  <a:cubicBezTo>
                    <a:pt x="842" y="1089"/>
                    <a:pt x="1088" y="842"/>
                    <a:pt x="1088" y="552"/>
                  </a:cubicBezTo>
                  <a:cubicBezTo>
                    <a:pt x="1088" y="247"/>
                    <a:pt x="842" y="1"/>
                    <a:pt x="537" y="1"/>
                  </a:cubicBezTo>
                  <a:close/>
                </a:path>
              </a:pathLst>
            </a:custGeom>
            <a:solidFill>
              <a:srgbClr val="FFDE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4"/>
            <p:cNvSpPr/>
            <p:nvPr>
              <p:custDataLst>
                <p:tags r:id="rId9"/>
              </p:custDataLst>
            </p:nvPr>
          </p:nvSpPr>
          <p:spPr>
            <a:xfrm rot="341899">
              <a:off x="8223519" y="4255244"/>
              <a:ext cx="43894" cy="43943"/>
            </a:xfrm>
            <a:custGeom>
              <a:avLst/>
              <a:gdLst/>
              <a:ahLst/>
              <a:cxnLst/>
              <a:rect l="l" t="t" r="r" b="b"/>
              <a:pathLst>
                <a:path w="900" h="901" extrusionOk="0">
                  <a:moveTo>
                    <a:pt x="450" y="1"/>
                  </a:moveTo>
                  <a:cubicBezTo>
                    <a:pt x="203" y="1"/>
                    <a:pt x="0" y="204"/>
                    <a:pt x="0" y="451"/>
                  </a:cubicBezTo>
                  <a:cubicBezTo>
                    <a:pt x="0" y="697"/>
                    <a:pt x="203" y="900"/>
                    <a:pt x="450" y="900"/>
                  </a:cubicBezTo>
                  <a:cubicBezTo>
                    <a:pt x="696" y="900"/>
                    <a:pt x="900" y="697"/>
                    <a:pt x="900" y="451"/>
                  </a:cubicBezTo>
                  <a:cubicBezTo>
                    <a:pt x="900" y="204"/>
                    <a:pt x="696" y="1"/>
                    <a:pt x="450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44"/>
            <p:cNvSpPr/>
            <p:nvPr>
              <p:custDataLst>
                <p:tags r:id="rId10"/>
              </p:custDataLst>
            </p:nvPr>
          </p:nvSpPr>
          <p:spPr>
            <a:xfrm rot="341899">
              <a:off x="7980140" y="2910790"/>
              <a:ext cx="43894" cy="44625"/>
            </a:xfrm>
            <a:custGeom>
              <a:avLst/>
              <a:gdLst/>
              <a:ahLst/>
              <a:cxnLst/>
              <a:rect l="l" t="t" r="r" b="b"/>
              <a:pathLst>
                <a:path w="900" h="915" extrusionOk="0">
                  <a:moveTo>
                    <a:pt x="450" y="0"/>
                  </a:moveTo>
                  <a:cubicBezTo>
                    <a:pt x="189" y="0"/>
                    <a:pt x="0" y="203"/>
                    <a:pt x="0" y="464"/>
                  </a:cubicBezTo>
                  <a:cubicBezTo>
                    <a:pt x="0" y="711"/>
                    <a:pt x="189" y="914"/>
                    <a:pt x="450" y="914"/>
                  </a:cubicBezTo>
                  <a:cubicBezTo>
                    <a:pt x="696" y="914"/>
                    <a:pt x="899" y="711"/>
                    <a:pt x="899" y="464"/>
                  </a:cubicBezTo>
                  <a:cubicBezTo>
                    <a:pt x="899" y="203"/>
                    <a:pt x="696" y="0"/>
                    <a:pt x="450" y="0"/>
                  </a:cubicBezTo>
                  <a:close/>
                </a:path>
              </a:pathLst>
            </a:custGeom>
            <a:solidFill>
              <a:srgbClr val="ABB7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44"/>
            <p:cNvSpPr/>
            <p:nvPr>
              <p:custDataLst>
                <p:tags r:id="rId11"/>
              </p:custDataLst>
            </p:nvPr>
          </p:nvSpPr>
          <p:spPr>
            <a:xfrm rot="341899">
              <a:off x="8349257" y="2851194"/>
              <a:ext cx="62329" cy="61598"/>
            </a:xfrm>
            <a:custGeom>
              <a:avLst/>
              <a:gdLst/>
              <a:ahLst/>
              <a:cxnLst/>
              <a:rect l="l" t="t" r="r" b="b"/>
              <a:pathLst>
                <a:path w="1278" h="1263" extrusionOk="0">
                  <a:moveTo>
                    <a:pt x="639" y="0"/>
                  </a:moveTo>
                  <a:cubicBezTo>
                    <a:pt x="291" y="0"/>
                    <a:pt x="1" y="276"/>
                    <a:pt x="1" y="638"/>
                  </a:cubicBezTo>
                  <a:cubicBezTo>
                    <a:pt x="1" y="986"/>
                    <a:pt x="291" y="1262"/>
                    <a:pt x="639" y="1262"/>
                  </a:cubicBezTo>
                  <a:cubicBezTo>
                    <a:pt x="987" y="1262"/>
                    <a:pt x="1277" y="986"/>
                    <a:pt x="1277" y="638"/>
                  </a:cubicBezTo>
                  <a:cubicBezTo>
                    <a:pt x="1277" y="276"/>
                    <a:pt x="987" y="0"/>
                    <a:pt x="639" y="0"/>
                  </a:cubicBezTo>
                  <a:close/>
                </a:path>
              </a:pathLst>
            </a:custGeom>
            <a:solidFill>
              <a:srgbClr val="ABB7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1184275" y="39433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l" defTabSz="514350" fontAlgn="base">
              <a:buClrTx/>
              <a:buSzTx/>
              <a:buFontTx/>
            </a:pPr>
            <a:r>
              <a:rPr lang="en-US" altLang="zh-CN" sz="2000" b="1">
                <a:latin typeface="Arial" panose="020B0604020202020204" pitchFamily="34" charset="0"/>
                <a:ea typeface="方正宋刻本秀楷简体" panose="02000000000000000000" pitchFamily="2" charset="-122"/>
                <a:cs typeface="Arial" panose="020B0604020202020204" pitchFamily="34" charset="0"/>
                <a:sym typeface="+mn-ea"/>
              </a:rPr>
              <a:t>Learning Materials</a:t>
            </a:r>
            <a:endParaRPr lang="en-US" altLang="zh-CN" sz="2000" b="1">
              <a:latin typeface="Arial" panose="020B0604020202020204" pitchFamily="34" charset="0"/>
              <a:ea typeface="方正宋刻本秀楷简体" panose="02000000000000000000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676275" y="5770880"/>
            <a:ext cx="85375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en-US" sz="2000" b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Utilizing the additional materials to supplement the textbook</a:t>
            </a:r>
            <a:endParaRPr lang="en-US" altLang="en-US" sz="2000" b="1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4"/>
            </p:custDataLst>
          </p:nvPr>
        </p:nvSpPr>
        <p:spPr>
          <a:xfrm>
            <a:off x="676275" y="6235700"/>
            <a:ext cx="110680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en-US" sz="20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Creating a systematic project-like learning sequence by organizing activity chain </a:t>
            </a:r>
            <a:endParaRPr lang="en-US" altLang="en-US" sz="20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4605" y="1286510"/>
            <a:ext cx="3112135" cy="40328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6160" y="1231900"/>
            <a:ext cx="5779135" cy="406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292330" cy="6858000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28333" y="502429"/>
            <a:ext cx="65749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Teaching Reflection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5" name="图片 4" descr="202306141714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5"/>
            <a:ext cx="1026160" cy="12166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34390" y="2050415"/>
            <a:ext cx="1083119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Many linguists claim, 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indent="0">
              <a:lnSpc>
                <a:spcPct val="150000"/>
              </a:lnSpc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“Language learning is a social activity, not a mechanical drill.”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9485" y="4376420"/>
            <a:ext cx="10341610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Pinpoint the scenario and 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choose proper language patterns </a:t>
            </a:r>
            <a:r>
              <a:rPr lang="en-US" altLang="en-US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express themselve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s.</a:t>
            </a:r>
            <a:endParaRPr lang="en-US" altLang="zh-CN" sz="28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49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631"/>
            <a:ext cx="12192000" cy="6831436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149013" y="5414433"/>
            <a:ext cx="9115425" cy="109410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Emperor</a:t>
            </a:r>
            <a:r>
              <a:rPr lang="en-US" altLang="zh-CN" sz="5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’</a:t>
            </a:r>
            <a:r>
              <a:rPr lang="zh-CN" altLang="en-US" sz="5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 </a:t>
            </a:r>
            <a:r>
              <a:rPr lang="zh-CN" altLang="en-US" sz="5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New</a:t>
            </a:r>
            <a:r>
              <a:rPr lang="zh-CN" altLang="en-US" sz="5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Clothes</a:t>
            </a:r>
            <a:endParaRPr lang="zh-CN" altLang="en-US" sz="54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292330" cy="6858000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28333" y="502429"/>
            <a:ext cx="65749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Teaching Reflection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5" name="图片 4" descr="202306141714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5"/>
            <a:ext cx="1026160" cy="121666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855591" y="2444433"/>
            <a:ext cx="4804062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latin typeface="Calibri" panose="020F0502020204030204" charset="0"/>
                <a:cs typeface="Calibri" panose="020F0502020204030204" charset="0"/>
              </a:rPr>
              <a:t>“The ultimate purpose  of language teaching is to teach students how to mean.”</a:t>
            </a:r>
            <a:endParaRPr lang="en-US" altLang="zh-CN" sz="2800" b="1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2107349" y="4678481"/>
            <a:ext cx="3180533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CN" sz="2400" b="1" dirty="0">
                <a:solidFill>
                  <a:schemeClr val="tx1"/>
                </a:solidFill>
                <a:latin typeface="Arial Black" panose="020B0A04020102020204" pitchFamily="34" charset="0"/>
                <a:cs typeface="Arial Black" panose="020B0A04020102020204" pitchFamily="34" charset="0"/>
                <a:sym typeface="+mn-ea"/>
              </a:rPr>
              <a:t>Halliday (2013)</a:t>
            </a:r>
            <a:endParaRPr lang="en-US" altLang="zh-CN" sz="2400" b="1" dirty="0">
              <a:solidFill>
                <a:schemeClr val="tx1"/>
              </a:solidFill>
              <a:latin typeface="Arial Black" panose="020B0A04020102020204" pitchFamily="34" charset="0"/>
              <a:cs typeface="Arial Black" panose="020B0A04020102020204" pitchFamily="34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491499" y="1958356"/>
            <a:ext cx="4597214" cy="3904091"/>
            <a:chOff x="-4095859" y="4418122"/>
            <a:chExt cx="4825925" cy="3872318"/>
          </a:xfrm>
        </p:grpSpPr>
        <p:sp>
          <p:nvSpPr>
            <p:cNvPr id="15" name="下弧形箭头 1"/>
            <p:cNvSpPr/>
            <p:nvPr>
              <p:custDataLst>
                <p:tags r:id="rId6"/>
              </p:custDataLst>
            </p:nvPr>
          </p:nvSpPr>
          <p:spPr>
            <a:xfrm>
              <a:off x="-2883625" y="4418122"/>
              <a:ext cx="2262967" cy="824931"/>
            </a:xfrm>
            <a:prstGeom prst="curvedDownArrow">
              <a:avLst>
                <a:gd name="adj1" fmla="val 36521"/>
                <a:gd name="adj2" fmla="val 71628"/>
                <a:gd name="adj3" fmla="val 30852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65">
                <a:solidFill>
                  <a:schemeClr val="tx1"/>
                </a:solidFill>
              </a:endParaRPr>
            </a:p>
          </p:txBody>
        </p:sp>
        <p:sp>
          <p:nvSpPr>
            <p:cNvPr id="16" name="下弧形箭头 2"/>
            <p:cNvSpPr/>
            <p:nvPr>
              <p:custDataLst>
                <p:tags r:id="rId7"/>
              </p:custDataLst>
            </p:nvPr>
          </p:nvSpPr>
          <p:spPr>
            <a:xfrm rot="6889531">
              <a:off x="-1033580" y="6817641"/>
              <a:ext cx="2067159" cy="823183"/>
            </a:xfrm>
            <a:prstGeom prst="curvedDownArrow">
              <a:avLst>
                <a:gd name="adj1" fmla="val 38874"/>
                <a:gd name="adj2" fmla="val 78643"/>
                <a:gd name="adj3" fmla="val 42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65">
                <a:solidFill>
                  <a:schemeClr val="tx1"/>
                </a:solidFill>
              </a:endParaRPr>
            </a:p>
          </p:txBody>
        </p:sp>
        <p:sp>
          <p:nvSpPr>
            <p:cNvPr id="17" name="下弧形箭头 3"/>
            <p:cNvSpPr/>
            <p:nvPr>
              <p:custDataLst>
                <p:tags r:id="rId8"/>
              </p:custDataLst>
            </p:nvPr>
          </p:nvSpPr>
          <p:spPr>
            <a:xfrm rot="14423474">
              <a:off x="-4492885" y="6826546"/>
              <a:ext cx="2067159" cy="823183"/>
            </a:xfrm>
            <a:prstGeom prst="curvedDownArrow">
              <a:avLst>
                <a:gd name="adj1" fmla="val 37981"/>
                <a:gd name="adj2" fmla="val 65965"/>
                <a:gd name="adj3" fmla="val 3165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465">
                <a:solidFill>
                  <a:schemeClr val="tx1"/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9"/>
              </p:custDataLst>
            </p:nvPr>
          </p:nvSpPr>
          <p:spPr>
            <a:xfrm>
              <a:off x="-4095859" y="5297569"/>
              <a:ext cx="2227081" cy="904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2665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listen to understand</a:t>
              </a:r>
              <a:endParaRPr kumimoji="1" lang="en-US" altLang="zh-CN" sz="2665" b="1" i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0"/>
              </p:custDataLst>
            </p:nvPr>
          </p:nvSpPr>
          <p:spPr>
            <a:xfrm>
              <a:off x="-2737333" y="7386001"/>
              <a:ext cx="2125776" cy="904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2665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speak to express</a:t>
              </a:r>
              <a:endParaRPr kumimoji="1" lang="en-US" altLang="zh-CN" sz="2665" b="1" i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1"/>
              </p:custDataLst>
            </p:nvPr>
          </p:nvSpPr>
          <p:spPr>
            <a:xfrm>
              <a:off x="-1395710" y="5247061"/>
              <a:ext cx="2125776" cy="8996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2665" b="1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act to negotiate</a:t>
              </a:r>
              <a:endParaRPr kumimoji="1" lang="en-US" altLang="zh-CN" sz="2665" b="1" i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230614170609"/>
          <p:cNvPicPr>
            <a:picLocks noChangeAspect="1"/>
          </p:cNvPicPr>
          <p:nvPr/>
        </p:nvPicPr>
        <p:blipFill>
          <a:blip r:embed="rId1">
            <a:alphaModFix amt="40000"/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0330" y="0"/>
            <a:ext cx="12292330" cy="6858000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28333" y="502429"/>
            <a:ext cx="65749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 panose="020F0502020204030204" charset="0"/>
              </a:rPr>
              <a:t>Beautiful Quote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5" name="图片 4" descr="202306141714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5"/>
            <a:ext cx="1026160" cy="12166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6160" y="3768652"/>
            <a:ext cx="945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zh-CN" sz="3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wisdom is embedded in small stories.     </a:t>
            </a:r>
            <a:r>
              <a:rPr kumimoji="1" lang="en-US" altLang="zh-CN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kumimoji="1" lang="en-US" altLang="zh-CN" sz="2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026160" y="2415466"/>
            <a:ext cx="8112760" cy="7886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zh-CN" altLang="en-US" sz="3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小故事，大智慧。</a:t>
            </a:r>
            <a:endParaRPr kumimoji="1" lang="zh-CN" altLang="en-US" sz="28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4442457" y="2778544"/>
            <a:ext cx="640812" cy="2670258"/>
            <a:chOff x="6250" y="3376"/>
            <a:chExt cx="1239" cy="3605"/>
          </a:xfrm>
        </p:grpSpPr>
        <p:cxnSp>
          <p:nvCxnSpPr>
            <p:cNvPr id="15" name="直接连接符 14"/>
            <p:cNvCxnSpPr/>
            <p:nvPr>
              <p:custDataLst>
                <p:tags r:id="rId1"/>
              </p:custDataLst>
            </p:nvPr>
          </p:nvCxnSpPr>
          <p:spPr>
            <a:xfrm>
              <a:off x="6266" y="3376"/>
              <a:ext cx="0" cy="3605"/>
            </a:xfrm>
            <a:prstGeom prst="line">
              <a:avLst/>
            </a:prstGeom>
            <a:ln w="41275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2"/>
              </p:custDataLst>
            </p:nvPr>
          </p:nvCxnSpPr>
          <p:spPr>
            <a:xfrm flipH="1">
              <a:off x="6266" y="6981"/>
              <a:ext cx="1223" cy="0"/>
            </a:xfrm>
            <a:prstGeom prst="line">
              <a:avLst/>
            </a:prstGeom>
            <a:ln w="41275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3"/>
              </p:custDataLst>
            </p:nvPr>
          </p:nvCxnSpPr>
          <p:spPr>
            <a:xfrm flipH="1">
              <a:off x="6277" y="5759"/>
              <a:ext cx="1184" cy="0"/>
            </a:xfrm>
            <a:prstGeom prst="line">
              <a:avLst/>
            </a:prstGeom>
            <a:ln w="41275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4"/>
              </p:custDataLst>
            </p:nvPr>
          </p:nvCxnSpPr>
          <p:spPr>
            <a:xfrm flipH="1">
              <a:off x="6250" y="4528"/>
              <a:ext cx="1205" cy="0"/>
            </a:xfrm>
            <a:prstGeom prst="line">
              <a:avLst/>
            </a:prstGeom>
            <a:ln w="41275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5"/>
              </p:custDataLst>
            </p:nvPr>
          </p:nvCxnSpPr>
          <p:spPr>
            <a:xfrm flipH="1">
              <a:off x="6266" y="3391"/>
              <a:ext cx="1143" cy="0"/>
            </a:xfrm>
            <a:prstGeom prst="line">
              <a:avLst/>
            </a:prstGeom>
            <a:ln w="41275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4" name="图片 23" descr="2023061422155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30525" y="2033905"/>
            <a:ext cx="1179830" cy="1277620"/>
          </a:xfrm>
          <a:prstGeom prst="rect">
            <a:avLst/>
          </a:prstGeom>
        </p:spPr>
      </p:pic>
      <p:pic>
        <p:nvPicPr>
          <p:cNvPr id="25" name="图片 24" descr="202306142216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675" y="3226435"/>
            <a:ext cx="871855" cy="98234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6064559" y="2546522"/>
            <a:ext cx="2974975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the emperor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64724" y="3469757"/>
            <a:ext cx="2987040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two brothers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199239" y="5277485"/>
            <a:ext cx="2445385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a little boy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72243" y="4471442"/>
            <a:ext cx="2731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charset="0"/>
                <a:cs typeface="Times New Roman" panose="02020603050405020304" charset="0"/>
              </a:rPr>
              <a:t>other</a:t>
            </a: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</a:rPr>
              <a:t> people</a:t>
            </a:r>
            <a:endParaRPr lang="zh-CN" alt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>
            <a:off x="3744153" y="3960520"/>
            <a:ext cx="576351" cy="0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9"/>
            </p:custDataLst>
          </p:nvPr>
        </p:nvCxnSpPr>
        <p:spPr>
          <a:xfrm>
            <a:off x="8235379" y="3960520"/>
            <a:ext cx="691013" cy="0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48399" y="1191179"/>
            <a:ext cx="3440434" cy="1128395"/>
            <a:chOff x="48399" y="1191179"/>
            <a:chExt cx="3440434" cy="1128395"/>
          </a:xfrm>
        </p:grpSpPr>
        <p:pic>
          <p:nvPicPr>
            <p:cNvPr id="16" name="图片 15" descr="2023061417161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8399" y="1191179"/>
              <a:ext cx="3440434" cy="112839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640219" y="1492316"/>
              <a:ext cx="26554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Setting</a:t>
              </a:r>
              <a:r>
                <a:rPr lang="en-US" altLang="zh-CN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(</a:t>
              </a:r>
              <a:r>
                <a:rPr lang="zh-CN" alt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背景</a:t>
              </a:r>
              <a:r>
                <a:rPr lang="en-US" altLang="zh-CN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lang="zh-CN" alt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097908" y="1246424"/>
            <a:ext cx="4158613" cy="1031875"/>
            <a:chOff x="4097908" y="1246424"/>
            <a:chExt cx="4158613" cy="1031875"/>
          </a:xfrm>
        </p:grpSpPr>
        <p:pic>
          <p:nvPicPr>
            <p:cNvPr id="20" name="图片 19" descr="20230614171615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097908" y="1246424"/>
              <a:ext cx="4158613" cy="103187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4"/>
              </p:custDataLst>
            </p:nvPr>
          </p:nvSpPr>
          <p:spPr>
            <a:xfrm>
              <a:off x="4369027" y="1504062"/>
              <a:ext cx="3660424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Characters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(</a:t>
              </a:r>
              <a:r>
                <a:rPr sz="2400" dirty="0" err="1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角色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926392" y="1266315"/>
            <a:ext cx="3086985" cy="1004570"/>
            <a:chOff x="8926392" y="1266315"/>
            <a:chExt cx="3086985" cy="1004570"/>
          </a:xfrm>
        </p:grpSpPr>
        <p:pic>
          <p:nvPicPr>
            <p:cNvPr id="35" name="图片 34" descr="2023061417161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8926392" y="1266315"/>
              <a:ext cx="3086985" cy="1004570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>
              <p:custDataLst>
                <p:tags r:id="rId16"/>
              </p:custDataLst>
            </p:nvPr>
          </p:nvSpPr>
          <p:spPr>
            <a:xfrm>
              <a:off x="9516057" y="1506146"/>
              <a:ext cx="2176891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Plot</a:t>
              </a:r>
              <a:r>
                <a:rPr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s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(</a:t>
              </a:r>
              <a:r>
                <a:rPr lang="zh-CN" sz="24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情节</a:t>
              </a:r>
              <a:r>
                <a:rPr lang="en-US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)</a:t>
              </a:r>
              <a:endParaRPr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cxnSp>
        <p:nvCxnSpPr>
          <p:cNvPr id="39" name="直接箭头连接符 38"/>
          <p:cNvCxnSpPr/>
          <p:nvPr>
            <p:custDataLst>
              <p:tags r:id="rId17"/>
            </p:custDataLst>
          </p:nvPr>
        </p:nvCxnSpPr>
        <p:spPr>
          <a:xfrm flipV="1">
            <a:off x="3744153" y="1764584"/>
            <a:ext cx="646430" cy="10160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>
            <p:custDataLst>
              <p:tags r:id="rId18"/>
            </p:custDataLst>
          </p:nvPr>
        </p:nvCxnSpPr>
        <p:spPr>
          <a:xfrm flipV="1">
            <a:off x="8279962" y="1785685"/>
            <a:ext cx="646430" cy="10160"/>
          </a:xfrm>
          <a:prstGeom prst="straightConnector1">
            <a:avLst/>
          </a:prstGeom>
          <a:ln w="444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组合 50"/>
          <p:cNvGrpSpPr/>
          <p:nvPr/>
        </p:nvGrpSpPr>
        <p:grpSpPr>
          <a:xfrm>
            <a:off x="9214570" y="3009773"/>
            <a:ext cx="2450791" cy="2356168"/>
            <a:chOff x="9439252" y="3108705"/>
            <a:chExt cx="2450791" cy="2356168"/>
          </a:xfrm>
        </p:grpSpPr>
        <p:sp>
          <p:nvSpPr>
            <p:cNvPr id="13" name="椭圆 12"/>
            <p:cNvSpPr/>
            <p:nvPr/>
          </p:nvSpPr>
          <p:spPr>
            <a:xfrm>
              <a:off x="9439252" y="3108705"/>
              <a:ext cx="2450791" cy="2356168"/>
            </a:xfrm>
            <a:prstGeom prst="ellipse">
              <a:avLst/>
            </a:prstGeom>
            <a:solidFill>
              <a:srgbClr val="AA3C3F"/>
            </a:solidFill>
            <a:ln>
              <a:solidFill>
                <a:srgbClr val="AA3C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489027" y="3719315"/>
              <a:ext cx="2383183" cy="9531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zh-CN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appened</a:t>
              </a:r>
              <a:r>
                <a:rPr lang="en-US" altLang="zh-C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zh-CN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37662" y="2778543"/>
            <a:ext cx="4253651" cy="2536407"/>
            <a:chOff x="237662" y="2778543"/>
            <a:chExt cx="4253651" cy="2536407"/>
          </a:xfrm>
        </p:grpSpPr>
        <p:grpSp>
          <p:nvGrpSpPr>
            <p:cNvPr id="2" name="组合 1"/>
            <p:cNvGrpSpPr/>
            <p:nvPr/>
          </p:nvGrpSpPr>
          <p:grpSpPr>
            <a:xfrm>
              <a:off x="267457" y="2778543"/>
              <a:ext cx="3398451" cy="2106012"/>
              <a:chOff x="2777" y="1679"/>
              <a:chExt cx="8976" cy="6570"/>
            </a:xfrm>
          </p:grpSpPr>
          <p:pic>
            <p:nvPicPr>
              <p:cNvPr id="6" name="图片 5" descr="20230614190040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/>
              <a:stretch>
                <a:fillRect/>
              </a:stretch>
            </p:blipFill>
            <p:spPr>
              <a:xfrm>
                <a:off x="2777" y="1679"/>
                <a:ext cx="4314" cy="4749"/>
              </a:xfrm>
              <a:prstGeom prst="rect">
                <a:avLst/>
              </a:prstGeom>
            </p:spPr>
          </p:pic>
          <p:pic>
            <p:nvPicPr>
              <p:cNvPr id="7" name="图片 6" descr="20230614190048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 rotWithShape="1">
              <a:blip r:embed="rId22"/>
              <a:srcRect l="7221" r="10471" b="13738"/>
              <a:stretch>
                <a:fillRect/>
              </a:stretch>
            </p:blipFill>
            <p:spPr>
              <a:xfrm>
                <a:off x="6259" y="2206"/>
                <a:ext cx="5494" cy="485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3499" y="6584"/>
                <a:ext cx="3038" cy="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800" b="1" dirty="0">
                    <a:solidFill>
                      <a:srgbClr val="AA3C3F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time</a:t>
                </a:r>
                <a:endParaRPr lang="zh-CN" altLang="en-US" sz="2800" b="1" dirty="0">
                  <a:solidFill>
                    <a:srgbClr val="AA3C3F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7181" y="6617"/>
                <a:ext cx="4185" cy="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rgbClr val="AA3C3F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place</a:t>
                </a:r>
                <a:endParaRPr lang="en-US" altLang="zh-CN" sz="4000" b="1" dirty="0">
                  <a:solidFill>
                    <a:srgbClr val="AA3C3F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文本框 3"/>
            <p:cNvSpPr txBox="1"/>
            <p:nvPr/>
          </p:nvSpPr>
          <p:spPr>
            <a:xfrm>
              <a:off x="237662" y="4791813"/>
              <a:ext cx="2505075" cy="52313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 b="1" dirty="0">
                  <a:latin typeface="Times New Roman" panose="02020603050405020304" charset="0"/>
                  <a:cs typeface="Times New Roman" panose="02020603050405020304" charset="0"/>
                </a:rPr>
                <a:t>many years ago</a:t>
              </a:r>
              <a:endParaRPr lang="zh-CN" altLang="en-US" sz="1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929723" y="4824135"/>
              <a:ext cx="2561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Times New Roman" panose="02020603050405020304" charset="0"/>
                  <a:cs typeface="Times New Roman" panose="02020603050405020304" charset="0"/>
                </a:rPr>
                <a:t>a European country</a:t>
              </a:r>
              <a:endParaRPr lang="zh-CN" altLang="en-US" sz="16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9" name="图片 8" descr="20230614221608"/>
          <p:cNvPicPr>
            <a:picLocks noChangeAspect="1"/>
          </p:cNvPicPr>
          <p:nvPr/>
        </p:nvPicPr>
        <p:blipFill rotWithShape="1">
          <a:blip r:embed="rId25"/>
          <a:srcRect b="53954"/>
          <a:stretch>
            <a:fillRect/>
          </a:stretch>
        </p:blipFill>
        <p:spPr>
          <a:xfrm>
            <a:off x="4818380" y="4239260"/>
            <a:ext cx="1224915" cy="791845"/>
          </a:xfrm>
          <a:prstGeom prst="rect">
            <a:avLst/>
          </a:prstGeom>
        </p:spPr>
      </p:pic>
      <p:pic>
        <p:nvPicPr>
          <p:cNvPr id="18" name="图片 17" descr="20230614221608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25"/>
          <a:srcRect t="45103"/>
          <a:stretch>
            <a:fillRect/>
          </a:stretch>
        </p:blipFill>
        <p:spPr>
          <a:xfrm>
            <a:off x="5073650" y="5235575"/>
            <a:ext cx="787400" cy="607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/>
      <p:bldP spid="30" grpId="1"/>
      <p:bldP spid="34" grpId="0"/>
      <p:bldP spid="34" grpId="1"/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55"/>
            <a:ext cx="1026160" cy="1216660"/>
          </a:xfrm>
          <a:prstGeom prst="rect">
            <a:avLst/>
          </a:prstGeom>
        </p:spPr>
      </p:pic>
      <p:pic>
        <p:nvPicPr>
          <p:cNvPr id="3" name="图片 2" descr="202306141716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" y="15240"/>
            <a:ext cx="3176270" cy="9480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40485" y="133985"/>
            <a:ext cx="22821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Plots</a:t>
            </a:r>
            <a:endParaRPr lang="zh-CN" altLang="en-US" sz="4800" b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207770" y="1144905"/>
            <a:ext cx="2957830" cy="2686050"/>
            <a:chOff x="1902" y="1803"/>
            <a:chExt cx="4658" cy="4230"/>
          </a:xfrm>
        </p:grpSpPr>
        <p:pic>
          <p:nvPicPr>
            <p:cNvPr id="14" name="图片 13" descr="202306151404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2" y="1803"/>
              <a:ext cx="4658" cy="4230"/>
            </a:xfrm>
            <a:prstGeom prst="rect">
              <a:avLst/>
            </a:prstGeom>
          </p:spPr>
        </p:pic>
        <p:sp>
          <p:nvSpPr>
            <p:cNvPr id="19" name="圆角矩形 18"/>
            <p:cNvSpPr/>
            <p:nvPr/>
          </p:nvSpPr>
          <p:spPr>
            <a:xfrm>
              <a:off x="3464" y="4440"/>
              <a:ext cx="848" cy="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A</a:t>
              </a:r>
              <a:endParaRPr lang="en-US" alt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807585" y="1225550"/>
            <a:ext cx="2894330" cy="2538730"/>
            <a:chOff x="7571" y="1930"/>
            <a:chExt cx="4558" cy="3998"/>
          </a:xfrm>
        </p:grpSpPr>
        <p:pic>
          <p:nvPicPr>
            <p:cNvPr id="15" name="图片 14" descr="202306151405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1" y="1930"/>
              <a:ext cx="4558" cy="3999"/>
            </a:xfrm>
            <a:prstGeom prst="rect">
              <a:avLst/>
            </a:prstGeom>
          </p:spPr>
        </p:pic>
        <p:sp>
          <p:nvSpPr>
            <p:cNvPr id="21" name="圆角矩形 20"/>
            <p:cNvSpPr/>
            <p:nvPr>
              <p:custDataLst>
                <p:tags r:id="rId5"/>
              </p:custDataLst>
            </p:nvPr>
          </p:nvSpPr>
          <p:spPr>
            <a:xfrm>
              <a:off x="9499" y="4670"/>
              <a:ext cx="848" cy="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B</a:t>
              </a:r>
              <a:endParaRPr lang="en-US" alt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84565" y="1352550"/>
            <a:ext cx="2748280" cy="2364740"/>
            <a:chOff x="13519" y="2130"/>
            <a:chExt cx="4328" cy="3724"/>
          </a:xfrm>
        </p:grpSpPr>
        <p:pic>
          <p:nvPicPr>
            <p:cNvPr id="16" name="图片 15" descr="202306151405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19" y="2130"/>
              <a:ext cx="4329" cy="3724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>
              <p:custDataLst>
                <p:tags r:id="rId7"/>
              </p:custDataLst>
            </p:nvPr>
          </p:nvSpPr>
          <p:spPr>
            <a:xfrm>
              <a:off x="16864" y="4040"/>
              <a:ext cx="848" cy="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C</a:t>
              </a:r>
              <a:endParaRPr lang="en-US" alt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858770" y="3959225"/>
            <a:ext cx="3105150" cy="2485390"/>
            <a:chOff x="4502" y="6235"/>
            <a:chExt cx="4890" cy="3914"/>
          </a:xfrm>
        </p:grpSpPr>
        <p:pic>
          <p:nvPicPr>
            <p:cNvPr id="17" name="图片 16" descr="202306151406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2" y="6235"/>
              <a:ext cx="4891" cy="3914"/>
            </a:xfrm>
            <a:prstGeom prst="rect">
              <a:avLst/>
            </a:prstGeom>
          </p:spPr>
        </p:pic>
        <p:sp>
          <p:nvSpPr>
            <p:cNvPr id="23" name="圆角矩形 22"/>
            <p:cNvSpPr/>
            <p:nvPr>
              <p:custDataLst>
                <p:tags r:id="rId9"/>
              </p:custDataLst>
            </p:nvPr>
          </p:nvSpPr>
          <p:spPr>
            <a:xfrm>
              <a:off x="5284" y="8150"/>
              <a:ext cx="832" cy="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D</a:t>
              </a:r>
              <a:endParaRPr lang="en-US" alt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678930" y="3969385"/>
            <a:ext cx="3011170" cy="2463800"/>
            <a:chOff x="10518" y="6251"/>
            <a:chExt cx="4742" cy="3880"/>
          </a:xfrm>
        </p:grpSpPr>
        <p:pic>
          <p:nvPicPr>
            <p:cNvPr id="18" name="图片 17" descr="202306151406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18" y="6251"/>
              <a:ext cx="4742" cy="3881"/>
            </a:xfrm>
            <a:prstGeom prst="rect">
              <a:avLst/>
            </a:prstGeom>
          </p:spPr>
        </p:pic>
        <p:sp>
          <p:nvSpPr>
            <p:cNvPr id="24" name="圆角矩形 23"/>
            <p:cNvSpPr/>
            <p:nvPr>
              <p:custDataLst>
                <p:tags r:id="rId11"/>
              </p:custDataLst>
            </p:nvPr>
          </p:nvSpPr>
          <p:spPr>
            <a:xfrm>
              <a:off x="10729" y="8210"/>
              <a:ext cx="848" cy="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E</a:t>
              </a:r>
              <a:endParaRPr lang="en-US" altLang="zh-CN" sz="40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3542665" y="133985"/>
            <a:ext cx="83261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Prediction</a:t>
            </a:r>
            <a:endParaRPr lang="en-US" altLang="zh-CN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55"/>
            <a:ext cx="1026160" cy="12166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03580" y="15240"/>
            <a:ext cx="3176270" cy="948055"/>
            <a:chOff x="1108" y="24"/>
            <a:chExt cx="5002" cy="1493"/>
          </a:xfrm>
        </p:grpSpPr>
        <p:pic>
          <p:nvPicPr>
            <p:cNvPr id="3" name="图片 2" descr="202306141716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8" y="24"/>
              <a:ext cx="5002" cy="149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111" y="211"/>
              <a:ext cx="359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800" b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Plots</a:t>
              </a:r>
              <a:endParaRPr lang="zh-CN" altLang="en-US" sz="4800" b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42665" y="133985"/>
            <a:ext cx="83261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atin typeface="Times New Roman" panose="02020603050405020304" charset="0"/>
                <a:cs typeface="Times New Roman" panose="02020603050405020304" charset="0"/>
              </a:rPr>
              <a:t>Listen and number the pictures</a:t>
            </a:r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4000" b="1">
                <a:latin typeface="Times New Roman" panose="02020603050405020304" charset="0"/>
                <a:cs typeface="Times New Roman" panose="02020603050405020304" charset="0"/>
              </a:rPr>
              <a:t>[1-5]</a:t>
            </a:r>
            <a:endParaRPr lang="zh-CN" alt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612625" y="4250837"/>
            <a:ext cx="2667056" cy="2363785"/>
            <a:chOff x="-2935" y="1186"/>
            <a:chExt cx="5008" cy="4591"/>
          </a:xfrm>
        </p:grpSpPr>
        <p:pic>
          <p:nvPicPr>
            <p:cNvPr id="18" name="图片 17" descr="202306151406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935" y="1186"/>
              <a:ext cx="5008" cy="4591"/>
            </a:xfrm>
            <a:prstGeom prst="rect">
              <a:avLst/>
            </a:prstGeom>
          </p:spPr>
        </p:pic>
        <p:sp>
          <p:nvSpPr>
            <p:cNvPr id="24" name="圆角矩形 23"/>
            <p:cNvSpPr/>
            <p:nvPr>
              <p:custDataLst>
                <p:tags r:id="rId4"/>
              </p:custDataLst>
            </p:nvPr>
          </p:nvSpPr>
          <p:spPr>
            <a:xfrm>
              <a:off x="-2393" y="3404"/>
              <a:ext cx="848" cy="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E</a:t>
              </a:r>
              <a:endParaRPr lang="en-US" altLang="zh-CN" sz="36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808062" y="4169363"/>
            <a:ext cx="2896158" cy="2449722"/>
            <a:chOff x="930" y="473"/>
            <a:chExt cx="5581" cy="4466"/>
          </a:xfrm>
        </p:grpSpPr>
        <p:pic>
          <p:nvPicPr>
            <p:cNvPr id="17" name="图片 16" descr="202306151406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" y="473"/>
              <a:ext cx="5581" cy="4466"/>
            </a:xfrm>
            <a:prstGeom prst="rect">
              <a:avLst/>
            </a:prstGeom>
          </p:spPr>
        </p:pic>
        <p:sp>
          <p:nvSpPr>
            <p:cNvPr id="23" name="圆角矩形 22"/>
            <p:cNvSpPr/>
            <p:nvPr>
              <p:custDataLst>
                <p:tags r:id="rId6"/>
              </p:custDataLst>
            </p:nvPr>
          </p:nvSpPr>
          <p:spPr>
            <a:xfrm>
              <a:off x="1712" y="2588"/>
              <a:ext cx="832" cy="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D</a:t>
              </a:r>
              <a:endParaRPr lang="en-US" altLang="zh-CN" sz="32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340485" y="1305466"/>
            <a:ext cx="2896119" cy="2768879"/>
            <a:chOff x="1938" y="1536"/>
            <a:chExt cx="6008" cy="5457"/>
          </a:xfrm>
        </p:grpSpPr>
        <p:pic>
          <p:nvPicPr>
            <p:cNvPr id="14" name="图片 13" descr="202306151404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38" y="1536"/>
              <a:ext cx="6008" cy="5457"/>
            </a:xfrm>
            <a:prstGeom prst="rect">
              <a:avLst/>
            </a:prstGeom>
          </p:spPr>
        </p:pic>
        <p:sp>
          <p:nvSpPr>
            <p:cNvPr id="19" name="圆角矩形 18"/>
            <p:cNvSpPr/>
            <p:nvPr/>
          </p:nvSpPr>
          <p:spPr>
            <a:xfrm>
              <a:off x="3650" y="4788"/>
              <a:ext cx="954" cy="97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A</a:t>
              </a:r>
              <a:endParaRPr lang="en-US" altLang="zh-CN" sz="36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498057" y="1517381"/>
            <a:ext cx="3024632" cy="2506916"/>
            <a:chOff x="10490" y="-590"/>
            <a:chExt cx="6897" cy="5933"/>
          </a:xfrm>
        </p:grpSpPr>
        <p:pic>
          <p:nvPicPr>
            <p:cNvPr id="16" name="图片 15" descr="202306151405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90" y="-590"/>
              <a:ext cx="6897" cy="5933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>
              <p:custDataLst>
                <p:tags r:id="rId9"/>
              </p:custDataLst>
            </p:nvPr>
          </p:nvSpPr>
          <p:spPr>
            <a:xfrm>
              <a:off x="14562" y="3834"/>
              <a:ext cx="1032" cy="104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C</a:t>
              </a:r>
              <a:endParaRPr lang="en-US" altLang="zh-CN" sz="32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10722203" y="2955500"/>
            <a:ext cx="72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Arial Black" panose="020B0A04020102020204" pitchFamily="34" charset="0"/>
                <a:cs typeface="Arial Black" panose="020B0A04020102020204" pitchFamily="34" charset="0"/>
              </a:rPr>
              <a:t>3</a:t>
            </a:r>
            <a:endParaRPr lang="en-US" altLang="zh-CN" sz="60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972686" y="1305732"/>
            <a:ext cx="2963652" cy="2589488"/>
            <a:chOff x="16183" y="6107"/>
            <a:chExt cx="6127" cy="5659"/>
          </a:xfrm>
        </p:grpSpPr>
        <p:pic>
          <p:nvPicPr>
            <p:cNvPr id="15" name="图片 14" descr="202306151405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183" y="6107"/>
              <a:ext cx="6127" cy="5659"/>
            </a:xfrm>
            <a:prstGeom prst="rect">
              <a:avLst/>
            </a:prstGeom>
          </p:spPr>
        </p:pic>
        <p:sp>
          <p:nvSpPr>
            <p:cNvPr id="21" name="圆角矩形 20"/>
            <p:cNvSpPr/>
            <p:nvPr>
              <p:custDataLst>
                <p:tags r:id="rId12"/>
              </p:custDataLst>
            </p:nvPr>
          </p:nvSpPr>
          <p:spPr>
            <a:xfrm>
              <a:off x="17244" y="10342"/>
              <a:ext cx="848" cy="9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>
                  <a:solidFill>
                    <a:schemeClr val="accent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charset="0"/>
                </a:rPr>
                <a:t>B</a:t>
              </a:r>
              <a:endParaRPr lang="en-US" altLang="zh-CN" sz="360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3213792" y="2813955"/>
            <a:ext cx="72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Arial Black" panose="020B0A04020102020204" pitchFamily="34" charset="0"/>
                <a:cs typeface="Arial Black" panose="020B0A04020102020204" pitchFamily="34" charset="0"/>
              </a:rPr>
              <a:t>5</a:t>
            </a:r>
            <a:endParaRPr lang="en-US" altLang="zh-CN" sz="60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7535482" y="5178956"/>
            <a:ext cx="72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Arial Black" panose="020B0A04020102020204" pitchFamily="34" charset="0"/>
                <a:cs typeface="Arial Black" panose="020B0A04020102020204" pitchFamily="34" charset="0"/>
              </a:rPr>
              <a:t>1</a:t>
            </a:r>
            <a:endParaRPr lang="en-US" altLang="zh-CN" sz="60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5"/>
            </p:custDataLst>
          </p:nvPr>
        </p:nvSpPr>
        <p:spPr>
          <a:xfrm>
            <a:off x="3810976" y="5131781"/>
            <a:ext cx="72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Arial Black" panose="020B0A04020102020204" pitchFamily="34" charset="0"/>
                <a:cs typeface="Arial Black" panose="020B0A04020102020204" pitchFamily="34" charset="0"/>
              </a:rPr>
              <a:t>2</a:t>
            </a:r>
            <a:endParaRPr lang="en-US" altLang="zh-CN" sz="60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4" name="B1b">
            <a:hlinkClick r:id="" action="ppaction://media"/>
          </p:cNvPr>
          <p:cNvPicPr/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780" y="1102995"/>
            <a:ext cx="825500" cy="8255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9"/>
            </p:custDataLst>
          </p:nvPr>
        </p:nvSpPr>
        <p:spPr>
          <a:xfrm>
            <a:off x="6897308" y="2813553"/>
            <a:ext cx="72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Arial Black" panose="020B0A04020102020204" pitchFamily="34" charset="0"/>
                <a:cs typeface="Arial Black" panose="020B0A04020102020204" pitchFamily="34" charset="0"/>
              </a:rPr>
              <a:t>4</a:t>
            </a:r>
            <a:endParaRPr lang="en-US" altLang="zh-CN" sz="6000" b="1" dirty="0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0.42135 -0.3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19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9323 -0.377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8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12044 0.39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19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0.10938 0.3965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9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5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8255"/>
            <a:ext cx="911225" cy="108013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890905" y="165735"/>
            <a:ext cx="2324735" cy="948055"/>
            <a:chOff x="1403" y="261"/>
            <a:chExt cx="3661" cy="1493"/>
          </a:xfrm>
        </p:grpSpPr>
        <p:pic>
          <p:nvPicPr>
            <p:cNvPr id="3" name="图片 2" descr="202306141716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" y="261"/>
              <a:ext cx="3661" cy="149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069" y="427"/>
              <a:ext cx="2435" cy="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Plots</a:t>
              </a:r>
              <a:endParaRPr lang="zh-CN" altLang="en-US" sz="4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66387" y="406304"/>
            <a:ext cx="8326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Times New Roman" panose="02020603050405020304" charset="0"/>
                <a:cs typeface="Times New Roman" panose="02020603050405020304" charset="0"/>
              </a:rPr>
              <a:t>Listen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again </a:t>
            </a:r>
            <a:r>
              <a:rPr lang="zh-CN" altLang="en-US" sz="3200" b="1" dirty="0">
                <a:latin typeface="Times New Roman" panose="02020603050405020304" charset="0"/>
                <a:cs typeface="Times New Roman" panose="02020603050405020304" charset="0"/>
              </a:rPr>
              <a:t>and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complete the story.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7636" y="1280925"/>
            <a:ext cx="11396481" cy="1659255"/>
            <a:chOff x="687636" y="1280925"/>
            <a:chExt cx="11396481" cy="1659255"/>
          </a:xfrm>
        </p:grpSpPr>
        <p:pic>
          <p:nvPicPr>
            <p:cNvPr id="18" name="图片 17" descr="202306151406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636" y="1280925"/>
              <a:ext cx="1872115" cy="1659255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1833880" y="2395855"/>
              <a:ext cx="506730" cy="4768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chemeClr val="tx1"/>
                  </a:solidFill>
                </a:rPr>
                <a:t>1</a:t>
              </a:r>
              <a:endParaRPr lang="en-US" altLang="zh-CN" sz="3600" b="1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651192" y="2071221"/>
              <a:ext cx="94329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This story is about an ______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__ who loved clothes.</a:t>
              </a:r>
              <a:endParaRPr lang="zh-CN" altLang="en-US" sz="2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1" name="圆角矩形 40"/>
            <p:cNvSpPr/>
            <p:nvPr>
              <p:custDataLst>
                <p:tags r:id="rId4"/>
              </p:custDataLst>
            </p:nvPr>
          </p:nvSpPr>
          <p:spPr>
            <a:xfrm>
              <a:off x="2651192" y="1414618"/>
              <a:ext cx="1360170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Scene 1</a:t>
              </a:r>
              <a:endParaRPr lang="en-US" altLang="zh-CN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1290" y="3027495"/>
            <a:ext cx="11408995" cy="1575435"/>
            <a:chOff x="583681" y="3014027"/>
            <a:chExt cx="11408995" cy="1575435"/>
          </a:xfrm>
        </p:grpSpPr>
        <p:pic>
          <p:nvPicPr>
            <p:cNvPr id="17" name="图片 16" descr="202306151406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681" y="3014027"/>
              <a:ext cx="1862021" cy="1575435"/>
            </a:xfrm>
            <a:prstGeom prst="rect">
              <a:avLst/>
            </a:prstGeom>
          </p:spPr>
        </p:pic>
        <p:sp>
          <p:nvSpPr>
            <p:cNvPr id="32" name="矩形 31"/>
            <p:cNvSpPr/>
            <p:nvPr>
              <p:custDataLst>
                <p:tags r:id="rId6"/>
              </p:custDataLst>
            </p:nvPr>
          </p:nvSpPr>
          <p:spPr>
            <a:xfrm>
              <a:off x="1833880" y="4019730"/>
              <a:ext cx="506730" cy="4768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/>
                  </a:solidFill>
                </a:rPr>
                <a:t>2</a:t>
              </a:r>
              <a:endParaRPr lang="en-US" altLang="zh-CN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7"/>
              </p:custDataLst>
            </p:nvPr>
          </p:nvSpPr>
          <p:spPr>
            <a:xfrm>
              <a:off x="2559751" y="3691169"/>
              <a:ext cx="9432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Two _______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 came to the city to 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_____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__ special clothes for the emperor.</a:t>
              </a:r>
              <a:endParaRPr lang="zh-CN" altLang="en-US" sz="2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2" name="圆角矩形 41"/>
            <p:cNvSpPr/>
            <p:nvPr>
              <p:custDataLst>
                <p:tags r:id="rId8"/>
              </p:custDataLst>
            </p:nvPr>
          </p:nvSpPr>
          <p:spPr>
            <a:xfrm>
              <a:off x="2620328" y="3034788"/>
              <a:ext cx="1279208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Scene 2</a:t>
              </a:r>
              <a:endParaRPr lang="en-US" altLang="zh-CN" sz="2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83681" y="4738861"/>
            <a:ext cx="10897428" cy="1698689"/>
            <a:chOff x="570047" y="4734615"/>
            <a:chExt cx="10897428" cy="1698689"/>
          </a:xfrm>
        </p:grpSpPr>
        <p:pic>
          <p:nvPicPr>
            <p:cNvPr id="16" name="图片 15" descr="2023061514054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0047" y="4740457"/>
              <a:ext cx="1875655" cy="1555115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>
              <p:custDataLst>
                <p:tags r:id="rId10"/>
              </p:custDataLst>
            </p:nvPr>
          </p:nvSpPr>
          <p:spPr>
            <a:xfrm>
              <a:off x="2519681" y="5232975"/>
              <a:ext cx="894779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The emperor had to give them__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__ and gold, 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___ they kept everything for themselves and told the emperor people couldn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’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t see the clothes _____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 they were clever.</a:t>
              </a:r>
              <a:endParaRPr lang="zh-CN" altLang="en-US" sz="2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1"/>
              </p:custDataLst>
            </p:nvPr>
          </p:nvSpPr>
          <p:spPr>
            <a:xfrm>
              <a:off x="1833880" y="5682315"/>
              <a:ext cx="506730" cy="4768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/>
                  </a:solidFill>
                </a:rPr>
                <a:t>3</a:t>
              </a:r>
              <a:endParaRPr lang="en-US" altLang="zh-CN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圆角矩形 42"/>
            <p:cNvSpPr/>
            <p:nvPr>
              <p:custDataLst>
                <p:tags r:id="rId12"/>
              </p:custDataLst>
            </p:nvPr>
          </p:nvSpPr>
          <p:spPr>
            <a:xfrm>
              <a:off x="2620328" y="4734615"/>
              <a:ext cx="1236980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latin typeface="Times New Roman" panose="02020603050405020304" charset="0"/>
                  <a:cs typeface="Times New Roman" panose="02020603050405020304" charset="0"/>
                </a:rPr>
                <a:t>Scene 3</a:t>
              </a:r>
              <a:endParaRPr lang="en-US" altLang="zh-CN" sz="2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9" name="文本框 38"/>
          <p:cNvSpPr txBox="1"/>
          <p:nvPr>
            <p:custDataLst>
              <p:tags r:id="rId13"/>
            </p:custDataLst>
          </p:nvPr>
        </p:nvSpPr>
        <p:spPr>
          <a:xfrm>
            <a:off x="6721065" y="5097540"/>
            <a:ext cx="1110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silk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14"/>
            </p:custDataLst>
          </p:nvPr>
        </p:nvSpPr>
        <p:spPr>
          <a:xfrm>
            <a:off x="9138706" y="5097540"/>
            <a:ext cx="217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but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15"/>
            </p:custDataLst>
          </p:nvPr>
        </p:nvSpPr>
        <p:spPr>
          <a:xfrm>
            <a:off x="4155358" y="5833139"/>
            <a:ext cx="217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unless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6"/>
            </p:custDataLst>
          </p:nvPr>
        </p:nvSpPr>
        <p:spPr>
          <a:xfrm>
            <a:off x="3221661" y="3534421"/>
            <a:ext cx="217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brothers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17"/>
            </p:custDataLst>
          </p:nvPr>
        </p:nvSpPr>
        <p:spPr>
          <a:xfrm>
            <a:off x="7461819" y="3557009"/>
            <a:ext cx="217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make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18"/>
            </p:custDataLst>
          </p:nvPr>
        </p:nvSpPr>
        <p:spPr>
          <a:xfrm>
            <a:off x="5579154" y="1908116"/>
            <a:ext cx="217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emperor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B1b">
            <a:hlinkClick r:id="" action="ppaction://media"/>
          </p:cNvPr>
          <p:cNvPicPr/>
          <p:nvPr>
            <a:audioFile r:link="rId19"/>
            <p:extLst>
              <p:ext uri="{DAA4B4D4-6D71-4841-9C94-3DE7FCFB9230}">
                <p14:media xmlns:p14="http://schemas.microsoft.com/office/powerpoint/2010/main" r:embed="rId20">
                  <p14:trim st="6830.00000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58550" y="74295"/>
            <a:ext cx="825500" cy="82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8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" grpId="0"/>
      <p:bldP spid="38" grpId="0"/>
      <p:bldP spid="40" grpId="0"/>
      <p:bldP spid="35" grpId="0"/>
      <p:bldP spid="36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3771" y="3993262"/>
            <a:ext cx="11244458" cy="2389589"/>
            <a:chOff x="473771" y="3993262"/>
            <a:chExt cx="11244458" cy="2389589"/>
          </a:xfrm>
        </p:grpSpPr>
        <p:pic>
          <p:nvPicPr>
            <p:cNvPr id="15" name="图片 14" descr="2023061514052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3771" y="3993262"/>
              <a:ext cx="2119437" cy="1851660"/>
            </a:xfrm>
            <a:prstGeom prst="rect">
              <a:avLst/>
            </a:prstGeom>
          </p:spPr>
        </p:pic>
        <p:sp>
          <p:nvSpPr>
            <p:cNvPr id="8" name="矩形 7"/>
            <p:cNvSpPr/>
            <p:nvPr>
              <p:custDataLst>
                <p:tags r:id="rId2"/>
              </p:custDataLst>
            </p:nvPr>
          </p:nvSpPr>
          <p:spPr>
            <a:xfrm>
              <a:off x="1960879" y="5227306"/>
              <a:ext cx="506730" cy="4768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chemeClr val="tx1"/>
                  </a:solidFill>
                </a:rPr>
                <a:t>5</a:t>
              </a:r>
              <a:endParaRPr lang="en-US" altLang="zh-CN" sz="3600" b="1">
                <a:solidFill>
                  <a:schemeClr val="tx1"/>
                </a:solidFill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2678431" y="4694888"/>
              <a:ext cx="9039798" cy="16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_____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__ wanted to sound stupid. 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 everyone said his new clothes were wonderful. But suddenly, a young boy ______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__ 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“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Look! The emperor isn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’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t ___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_</a:t>
              </a:r>
              <a:r>
                <a:rPr lang="zh-CN" altLang="en-US" sz="2400" b="1" dirty="0">
                  <a:latin typeface="Times New Roman" panose="02020603050405020304" charset="0"/>
                  <a:cs typeface="Times New Roman" panose="02020603050405020304" charset="0"/>
                </a:rPr>
                <a:t>____any clothes!</a:t>
              </a:r>
              <a:r>
                <a:rPr lang="en-US" altLang="zh-CN" sz="2400" b="1" dirty="0">
                  <a:latin typeface="Times New Roman" panose="02020603050405020304" charset="0"/>
                  <a:cs typeface="Times New Roman" panose="02020603050405020304" charset="0"/>
                </a:rPr>
                <a:t>”</a:t>
              </a:r>
              <a:endParaRPr lang="en-US" altLang="zh-CN" sz="24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28" name="圆角矩形 27"/>
            <p:cNvSpPr/>
            <p:nvPr>
              <p:custDataLst>
                <p:tags r:id="rId4"/>
              </p:custDataLst>
            </p:nvPr>
          </p:nvSpPr>
          <p:spPr>
            <a:xfrm>
              <a:off x="2826490" y="4144728"/>
              <a:ext cx="1379855" cy="476885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Scene 5</a:t>
              </a:r>
              <a:endParaRPr lang="en-US" altLang="zh-CN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2" name="图片 1" descr="202306141714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15" y="8255"/>
            <a:ext cx="911225" cy="108013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703580" y="108585"/>
            <a:ext cx="2221865" cy="948055"/>
            <a:chOff x="1108" y="171"/>
            <a:chExt cx="3499" cy="1493"/>
          </a:xfrm>
        </p:grpSpPr>
        <p:pic>
          <p:nvPicPr>
            <p:cNvPr id="3" name="图片 2" descr="202306141716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8" y="171"/>
              <a:ext cx="3499" cy="149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882" y="442"/>
              <a:ext cx="2569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Plots</a:t>
              </a:r>
              <a:endParaRPr lang="zh-CN" altLang="en-US" sz="3600" b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035270" y="371317"/>
            <a:ext cx="8326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Times New Roman" panose="02020603050405020304" charset="0"/>
                <a:cs typeface="Times New Roman" panose="02020603050405020304" charset="0"/>
              </a:rPr>
              <a:t>Listen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again </a:t>
            </a:r>
            <a:r>
              <a:rPr lang="zh-CN" altLang="en-US" sz="3200" b="1" dirty="0">
                <a:latin typeface="Times New Roman" panose="02020603050405020304" charset="0"/>
                <a:cs typeface="Times New Roman" panose="02020603050405020304" charset="0"/>
              </a:rPr>
              <a:t>and </a:t>
            </a:r>
            <a:r>
              <a:rPr lang="en-US" altLang="zh-CN" sz="3200" b="1" dirty="0">
                <a:latin typeface="Times New Roman" panose="02020603050405020304" charset="0"/>
                <a:cs typeface="Times New Roman" panose="02020603050405020304" charset="0"/>
              </a:rPr>
              <a:t>complete the story.</a:t>
            </a:r>
            <a:endParaRPr lang="zh-CN" alt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68164" y="1338690"/>
            <a:ext cx="11125996" cy="1907148"/>
            <a:chOff x="568164" y="1338690"/>
            <a:chExt cx="11125996" cy="1907148"/>
          </a:xfrm>
        </p:grpSpPr>
        <p:pic>
          <p:nvPicPr>
            <p:cNvPr id="14" name="图片 13" descr="202306151404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8164" y="1338690"/>
              <a:ext cx="1995170" cy="1907148"/>
            </a:xfrm>
            <a:prstGeom prst="rect">
              <a:avLst/>
            </a:prstGeom>
          </p:spPr>
        </p:pic>
        <p:sp>
          <p:nvSpPr>
            <p:cNvPr id="31" name="矩形 30"/>
            <p:cNvSpPr/>
            <p:nvPr>
              <p:custDataLst>
                <p:tags r:id="rId8"/>
              </p:custDataLst>
            </p:nvPr>
          </p:nvSpPr>
          <p:spPr>
            <a:xfrm>
              <a:off x="1924493" y="2586465"/>
              <a:ext cx="506730" cy="4768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 dirty="0">
                  <a:solidFill>
                    <a:schemeClr val="tx1"/>
                  </a:solidFill>
                </a:rPr>
                <a:t>4</a:t>
              </a:r>
              <a:endParaRPr lang="en-US" altLang="zh-CN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2678430" y="1938301"/>
              <a:ext cx="9015730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>
                  <a:latin typeface="Times New Roman" panose="02020603050405020304" charset="0"/>
                  <a:cs typeface="Times New Roman" panose="02020603050405020304" charset="0"/>
                </a:rPr>
                <a:t>_</a:t>
              </a:r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____</a:t>
              </a:r>
              <a:r>
                <a:rPr lang="zh-CN" altLang="en-US" sz="2800" b="1" dirty="0">
                  <a:latin typeface="Times New Roman" panose="02020603050405020304" charset="0"/>
                  <a:cs typeface="Times New Roman" panose="02020603050405020304" charset="0"/>
                </a:rPr>
                <a:t>_____ the emperor looked at himself, he only saw his _</a:t>
              </a:r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___</a:t>
              </a:r>
              <a:r>
                <a:rPr lang="zh-CN" altLang="en-US" sz="2800" b="1" dirty="0">
                  <a:latin typeface="Times New Roman" panose="02020603050405020304" charset="0"/>
                  <a:cs typeface="Times New Roman" panose="02020603050405020304" charset="0"/>
                </a:rPr>
                <a:t>_______</a:t>
              </a:r>
              <a:r>
                <a:rPr lang="en-US" altLang="zh-CN" sz="2800" b="1" dirty="0">
                  <a:latin typeface="Times New Roman" panose="02020603050405020304" charset="0"/>
                  <a:cs typeface="Times New Roman" panose="02020603050405020304" charset="0"/>
                </a:rPr>
                <a:t>_</a:t>
              </a:r>
              <a:r>
                <a:rPr lang="zh-CN" altLang="en-US" sz="2800" b="1" dirty="0">
                  <a:latin typeface="Times New Roman" panose="02020603050405020304" charset="0"/>
                  <a:cs typeface="Times New Roman" panose="02020603050405020304" charset="0"/>
                </a:rPr>
                <a:t>_.</a:t>
              </a:r>
              <a:endParaRPr lang="zh-CN" altLang="en-US" sz="2800" b="1" dirty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2925621" y="1999425"/>
            <a:ext cx="217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When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11"/>
            </p:custDataLst>
          </p:nvPr>
        </p:nvSpPr>
        <p:spPr>
          <a:xfrm>
            <a:off x="3403005" y="263823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underwear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2750779" y="4621613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Nobody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7705725" y="4642410"/>
            <a:ext cx="119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 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14"/>
            </p:custDataLst>
          </p:nvPr>
        </p:nvSpPr>
        <p:spPr>
          <a:xfrm>
            <a:off x="6160750" y="5748028"/>
            <a:ext cx="1903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wearing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>
            <p:custDataLst>
              <p:tags r:id="rId15"/>
            </p:custDataLst>
          </p:nvPr>
        </p:nvSpPr>
        <p:spPr>
          <a:xfrm>
            <a:off x="9441221" y="5206388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shouted</a:t>
            </a:r>
            <a:endParaRPr lang="en-US" sz="32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2743200" y="1509853"/>
            <a:ext cx="1379855" cy="47688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Scene 4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  <p:bldP spid="20" grpId="0"/>
      <p:bldP spid="22" grpId="0"/>
      <p:bldP spid="23" grpId="0"/>
      <p:bldP spid="24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358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UNIT_TABLE_BEAUTIFY" val="smartTable{5908edbe-ccb4-40f0-a3ad-e2e2b1f59ba5}"/>
  <p:tag name="TABLE_ENDDRAG_ORIGIN_RECT" val="728*371"/>
  <p:tag name="TABLE_ENDDRAG_RECT" val="98*91*728*371"/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UNIT_PLACING_PICTURE_USER_VIEWPORT" val="{&quot;height&quot;:5473,&quot;width&quot;:9713}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UNIT_PLACING_PICTURE_USER_VIEWPORT" val="{&quot;height&quot;:3728,&quot;width&quot;:6610}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COMMONDATA" val="eyJoZGlkIjoiMTcyNzJiN2E1OTM4NTI3YTI3NGIwNGI2OWFkMmRmODIifQ=="/>
  <p:tag name="KSO_WPP_MARK_KEY" val="3ba0bdb0-8a7c-4ab3-ac17-799a676d6760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1424,&quot;width&quot;:1042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UNIT_TABLE_BEAUTIFY" val="smartTable{156c978c-95a2-49c2-ae7e-53559fe230e9}"/>
  <p:tag name="TABLE_ENDDRAG_ORIGIN_RECT" val="794*336"/>
  <p:tag name="TABLE_ENDDRAG_RECT" val="108*159*794*33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  <p:tag name="KSO_WM_UNIT_PLACING_PICTURE_USER_VIEWPORT" val="{&quot;height&quot;:5931,&quot;width&quot;:5195}"/>
</p:tagLst>
</file>

<file path=ppt/tags/tag98.xml><?xml version="1.0" encoding="utf-8"?>
<p:tagLst xmlns:p="http://schemas.openxmlformats.org/presentationml/2006/main">
  <p:tag name="KSO_WM_UNIT_TABLE_BEAUTIFY" val="smartTable{3436f72f-b88b-4a88-92bd-ed73b3b1dbda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9011</Words>
  <Application>WPS 演示</Application>
  <PresentationFormat>宽屏</PresentationFormat>
  <Paragraphs>823</Paragraphs>
  <Slides>41</Slides>
  <Notes>2</Notes>
  <HiddenSlides>0</HiddenSlides>
  <MMClips>9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9" baseType="lpstr">
      <vt:lpstr>Arial</vt:lpstr>
      <vt:lpstr>宋体</vt:lpstr>
      <vt:lpstr>Wingdings</vt:lpstr>
      <vt:lpstr>Lato</vt:lpstr>
      <vt:lpstr>Segoe Print</vt:lpstr>
      <vt:lpstr>Bad Script</vt:lpstr>
      <vt:lpstr>Times New Roman</vt:lpstr>
      <vt:lpstr>FZYaSong-H-GBK</vt:lpstr>
      <vt:lpstr>微软雅黑</vt:lpstr>
      <vt:lpstr>Arial Black</vt:lpstr>
      <vt:lpstr>Calibri</vt:lpstr>
      <vt:lpstr>Arial Unicode MS</vt:lpstr>
      <vt:lpstr>Calibri Light</vt:lpstr>
      <vt:lpstr>方正宋刻本秀楷简体</vt:lpstr>
      <vt:lpstr>黑体</vt:lpstr>
      <vt:lpstr>Times New Roman Bold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文档存本地丢失不负责</cp:lastModifiedBy>
  <cp:revision>113</cp:revision>
  <dcterms:created xsi:type="dcterms:W3CDTF">2023-06-21T15:32:00Z</dcterms:created>
  <dcterms:modified xsi:type="dcterms:W3CDTF">2023-07-22T00:52:52Z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38EEDFF24F9A40F2AC742AF9D3DCF76F_13</vt:lpwstr>
  </property>
  <property fmtid="{D5CDD505-2E9C-101B-9397-08002B2CF9AE}" pid="3" name="KSOProductBuildVer">
    <vt:lpwstr>2052-12.1.0.15120</vt:lpwstr>
  </property>
</Properties>
</file>