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320" r:id="rId5"/>
    <p:sldId id="258" r:id="rId6"/>
    <p:sldId id="288" r:id="rId7"/>
    <p:sldId id="261" r:id="rId8"/>
    <p:sldId id="305" r:id="rId9"/>
    <p:sldId id="284" r:id="rId10"/>
    <p:sldId id="285" r:id="rId11"/>
    <p:sldId id="267" r:id="rId12"/>
    <p:sldId id="260" r:id="rId13"/>
    <p:sldId id="259" r:id="rId14"/>
    <p:sldId id="289" r:id="rId15"/>
    <p:sldId id="286" r:id="rId16"/>
    <p:sldId id="287" r:id="rId17"/>
    <p:sldId id="263" r:id="rId18"/>
    <p:sldId id="290" r:id="rId19"/>
    <p:sldId id="265" r:id="rId20"/>
    <p:sldId id="274" r:id="rId21"/>
    <p:sldId id="264" r:id="rId22"/>
    <p:sldId id="270" r:id="rId23"/>
  </p:sldIdLst>
  <p:sldSz cx="9144000" cy="5143500" type="screen16x9"/>
  <p:notesSz cx="6858000" cy="9144000"/>
  <p:embeddedFontLst>
    <p:embeddedFont>
      <p:font typeface="Merriweather Sans"/>
      <p:regular r:id="rId27"/>
    </p:embeddedFont>
    <p:embeddedFont>
      <p:font typeface="Bebas Neue" panose="020B0606020202050201"/>
      <p:regular r:id="rId28"/>
    </p:embeddedFont>
    <p:embeddedFont>
      <p:font typeface="Lato" panose="020F0502020204030203"/>
      <p:regular r:id="rId29"/>
    </p:embeddedFont>
    <p:embeddedFont>
      <p:font typeface="Arial Black" panose="020B0A04020102020204" pitchFamily="34" charset="0"/>
      <p:bold r:id="rId30"/>
    </p:embeddedFont>
    <p:embeddedFont>
      <p:font typeface="微软雅黑" panose="020B0503020204020204" pitchFamily="34" charset="-122"/>
      <p:regular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65"/>
  </p:normalViewPr>
  <p:slideViewPr>
    <p:cSldViewPr snapToGrid="0" snapToObjects="1">
      <p:cViewPr varScale="1">
        <p:scale>
          <a:sx n="112" d="100"/>
          <a:sy n="112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4.xml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e5e6172f8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e5e6172f8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5e6172f83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5e6172f83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e5feca4b19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e5feca4b19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e5e6172f83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e5e6172f83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eca4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eca4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e5feca4b19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e5feca4b19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eca4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eca4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eca4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eca4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5e6172f8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e5e6172f8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503" y="268253"/>
            <a:ext cx="8511300" cy="45948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27800" y="2965875"/>
            <a:ext cx="648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" name="Google Shape;14;p2"/>
          <p:cNvSpPr txBox="1"/>
          <p:nvPr/>
        </p:nvSpPr>
        <p:spPr>
          <a:xfrm>
            <a:off x="7423500" y="280950"/>
            <a:ext cx="122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24737" y="11909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4069513" y="124604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5379337" y="1168050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124737" y="33061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4069513" y="1957453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5379341" y="3300386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124737" y="40111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4069513" y="3380378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5379341" y="401117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124737" y="26010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4069513" y="406619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5379341" y="2589614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1124737" y="18960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4" name="Google Shape;64;p13"/>
          <p:cNvSpPr txBox="1">
            <a:spLocks noGrp="1"/>
          </p:cNvSpPr>
          <p:nvPr>
            <p:ph type="title" idx="16" hasCustomPrompt="1"/>
          </p:nvPr>
        </p:nvSpPr>
        <p:spPr>
          <a:xfrm>
            <a:off x="4069513" y="2668915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7"/>
          </p:nvPr>
        </p:nvSpPr>
        <p:spPr>
          <a:xfrm>
            <a:off x="5379341" y="187882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566450" y="3450375"/>
            <a:ext cx="6011100" cy="741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1458125" y="1377875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 hasCustomPrompt="1"/>
          </p:nvPr>
        </p:nvSpPr>
        <p:spPr>
          <a:xfrm>
            <a:off x="2325250" y="735175"/>
            <a:ext cx="4493400" cy="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2325250" y="1276954"/>
            <a:ext cx="44934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 txBox="1">
            <a:spLocks noGrp="1"/>
          </p:cNvSpPr>
          <p:nvPr>
            <p:ph type="title" idx="2" hasCustomPrompt="1"/>
          </p:nvPr>
        </p:nvSpPr>
        <p:spPr>
          <a:xfrm>
            <a:off x="2325250" y="2174935"/>
            <a:ext cx="44934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3"/>
          </p:nvPr>
        </p:nvSpPr>
        <p:spPr>
          <a:xfrm>
            <a:off x="2325250" y="2708893"/>
            <a:ext cx="44934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2"/>
          <p:cNvSpPr txBox="1">
            <a:spLocks noGrp="1"/>
          </p:cNvSpPr>
          <p:nvPr>
            <p:ph type="title" idx="4" hasCustomPrompt="1"/>
          </p:nvPr>
        </p:nvSpPr>
        <p:spPr>
          <a:xfrm>
            <a:off x="2325250" y="3524005"/>
            <a:ext cx="44934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5"/>
          </p:nvPr>
        </p:nvSpPr>
        <p:spPr>
          <a:xfrm>
            <a:off x="2325250" y="4063100"/>
            <a:ext cx="44934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91925" y="30786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715104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5"/>
          <p:cNvSpPr/>
          <p:nvPr/>
        </p:nvSpPr>
        <p:spPr>
          <a:xfrm rot="10800000" flipH="1">
            <a:off x="4702629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957400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4944925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957350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4944925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998875" y="1423650"/>
            <a:ext cx="3731400" cy="29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791050" y="843375"/>
            <a:ext cx="5665500" cy="34569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069888" y="1000750"/>
            <a:ext cx="5092500" cy="8418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285688" y="2151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720000" y="3789500"/>
            <a:ext cx="7704000" cy="8190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 panose="020F0502020204030203"/>
              <a:buChar char="●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 panose="020F0502020204030203"/>
              <a:buChar char="○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 panose="020F0502020204030203"/>
              <a:buChar char="■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 panose="020F0502020204030203"/>
              <a:buChar char="●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 panose="020F0502020204030203"/>
              <a:buChar char="○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 panose="020F0502020204030203"/>
              <a:buChar char="■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 panose="020F0502020204030203"/>
              <a:buChar char="●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 panose="020F0502020204030203"/>
              <a:buChar char="○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 panose="020F0502020204030203"/>
              <a:buChar char="■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3.xml"/><Relationship Id="rId2" Type="http://schemas.microsoft.com/office/2007/relationships/hdphoto" Target="../media/image8.wdp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Relationship Id="rId3" Type="http://schemas.microsoft.com/office/2007/relationships/hdphoto" Target="../media/image6.wdp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Relationship Id="rId3" Type="http://schemas.microsoft.com/office/2007/relationships/hdphoto" Target="../media/image7.wdp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xfrm>
            <a:off x="316360" y="1750713"/>
            <a:ext cx="8399020" cy="7007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  <a:sym typeface="+mn-lt"/>
              </a:rPr>
              <a:t>Unit 2 How often do you exercise?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  <a:sym typeface="+mn-lt"/>
            </a:endParaRPr>
          </a:p>
        </p:txBody>
      </p:sp>
      <p:grpSp>
        <p:nvGrpSpPr>
          <p:cNvPr id="147" name="Google Shape;147;p28"/>
          <p:cNvGrpSpPr/>
          <p:nvPr/>
        </p:nvGrpSpPr>
        <p:grpSpPr>
          <a:xfrm rot="6299950">
            <a:off x="3802533" y="4117996"/>
            <a:ext cx="2079605" cy="2082974"/>
            <a:chOff x="582410" y="345094"/>
            <a:chExt cx="1998559" cy="2001797"/>
          </a:xfrm>
        </p:grpSpPr>
        <p:sp>
          <p:nvSpPr>
            <p:cNvPr id="148" name="Google Shape;148;p2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81486">
            <a:off x="658239" y="3127590"/>
            <a:ext cx="1513495" cy="1741066"/>
            <a:chOff x="6662225" y="1139925"/>
            <a:chExt cx="1453177" cy="1855428"/>
          </a:xfrm>
        </p:grpSpPr>
        <p:sp>
          <p:nvSpPr>
            <p:cNvPr id="214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2" name="Google Shape;242;p28"/>
          <p:cNvGrpSpPr/>
          <p:nvPr/>
        </p:nvGrpSpPr>
        <p:grpSpPr>
          <a:xfrm rot="16855615">
            <a:off x="3823347" y="-470639"/>
            <a:ext cx="372440" cy="2968752"/>
            <a:chOff x="4022350" y="2610525"/>
            <a:chExt cx="281900" cy="2247050"/>
          </a:xfrm>
        </p:grpSpPr>
        <p:sp>
          <p:nvSpPr>
            <p:cNvPr id="243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8" name="Google Shape;268;p28"/>
          <p:cNvGrpSpPr/>
          <p:nvPr/>
        </p:nvGrpSpPr>
        <p:grpSpPr>
          <a:xfrm rot="1273713">
            <a:off x="7306629" y="2938853"/>
            <a:ext cx="1961234" cy="988167"/>
            <a:chOff x="782606" y="3568534"/>
            <a:chExt cx="1748256" cy="880829"/>
          </a:xfrm>
        </p:grpSpPr>
        <p:sp>
          <p:nvSpPr>
            <p:cNvPr id="269" name="Google Shape;269;p2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12" name="Google Shape;312;p28"/>
          <p:cNvGrpSpPr/>
          <p:nvPr/>
        </p:nvGrpSpPr>
        <p:grpSpPr>
          <a:xfrm rot="2783350">
            <a:off x="1042828" y="-621869"/>
            <a:ext cx="793158" cy="2475696"/>
            <a:chOff x="3380913" y="2209950"/>
            <a:chExt cx="777911" cy="2428104"/>
          </a:xfrm>
        </p:grpSpPr>
        <p:sp>
          <p:nvSpPr>
            <p:cNvPr id="313" name="Google Shape;313;p28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" name="PA-文本框 5"/>
          <p:cNvSpPr txBox="1"/>
          <p:nvPr>
            <p:custDataLst>
              <p:tags r:id="rId1"/>
            </p:custDataLst>
          </p:nvPr>
        </p:nvSpPr>
        <p:spPr>
          <a:xfrm>
            <a:off x="1212507" y="2463001"/>
            <a:ext cx="663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Section B Reading (2a-2e)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PA-文本框 5"/>
          <p:cNvSpPr txBox="1"/>
          <p:nvPr>
            <p:custDataLst>
              <p:tags r:id="rId2"/>
            </p:custDataLst>
          </p:nvPr>
        </p:nvSpPr>
        <p:spPr>
          <a:xfrm>
            <a:off x="2450873" y="3298089"/>
            <a:ext cx="412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No. 9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2" name="Google Shape;371;p30"/>
          <p:cNvSpPr txBox="1"/>
          <p:nvPr/>
        </p:nvSpPr>
        <p:spPr>
          <a:xfrm>
            <a:off x="5896610" y="511810"/>
            <a:ext cx="3143250" cy="616585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j-lt"/>
                <a:cs typeface="+mj-lt"/>
                <a:sym typeface="+mn-ea"/>
              </a:rPr>
              <a:t>PEP</a:t>
            </a:r>
            <a:r>
              <a:rPr lang="en-US" sz="2000" i="1" dirty="0">
                <a:latin typeface="Arial Bold Italic" panose="020B0604020202020204" charset="0"/>
                <a:cs typeface="Arial Bold Italic" panose="020B0604020202020204" charset="0"/>
                <a:sym typeface="+mn-ea"/>
              </a:rPr>
              <a:t> Go for it!</a:t>
            </a:r>
            <a:r>
              <a:rPr lang="en-US" sz="2000" dirty="0">
                <a:latin typeface="+mj-lt"/>
                <a:cs typeface="+mj-lt"/>
                <a:sym typeface="+mn-ea"/>
              </a:rPr>
              <a:t> </a:t>
            </a:r>
            <a:r>
              <a:rPr lang="en-US" sz="2000" dirty="0">
                <a:latin typeface="+mj-lt"/>
                <a:cs typeface="+mj-lt"/>
                <a:sym typeface="+mn-ea"/>
              </a:rPr>
              <a:t>Grade 8</a:t>
            </a:r>
            <a:endParaRPr lang="en-US" sz="2000" dirty="0">
              <a:latin typeface="+mj-lt"/>
              <a:cs typeface="+mj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359794" y="1083798"/>
            <a:ext cx="8424412" cy="3722663"/>
            <a:chOff x="254503" y="268253"/>
            <a:chExt cx="8511300" cy="4594800"/>
          </a:xfrm>
        </p:grpSpPr>
        <p:sp>
          <p:nvSpPr>
            <p:cNvPr id="459" name="Google Shape;459;p3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2" name="Google Shape;371;p30"/>
          <p:cNvSpPr txBox="1"/>
          <p:nvPr/>
        </p:nvSpPr>
        <p:spPr>
          <a:xfrm>
            <a:off x="519430" y="203835"/>
            <a:ext cx="8101330" cy="121793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Arial Bold" panose="020B0604020202020204" charset="0"/>
                <a:cs typeface="Arial Bold" panose="020B0604020202020204" charset="0"/>
                <a:sym typeface="+mn-ea"/>
              </a:rPr>
              <a:t>Q1</a:t>
            </a:r>
            <a:r>
              <a:rPr lang="en-US" altLang="zh-CN" sz="4000" dirty="0">
                <a:sym typeface="+mn-ea"/>
              </a:rPr>
              <a:t>: </a:t>
            </a:r>
            <a:r>
              <a:rPr kumimoji="1" lang="en-US" altLang="zh-CN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percent of the students do not exercise at all?</a:t>
            </a:r>
            <a:endParaRPr kumimoji="1" lang="en-US" altLang="zh-CN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4" t="39201" r="11028" b="51515"/>
          <a:stretch>
            <a:fillRect/>
          </a:stretch>
        </p:blipFill>
        <p:spPr>
          <a:xfrm>
            <a:off x="447649" y="2096145"/>
            <a:ext cx="8272055" cy="14237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339465" y="939165"/>
            <a:ext cx="1814195" cy="3994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64" name="Google Shape;464;p32"/>
          <p:cNvGrpSpPr/>
          <p:nvPr/>
        </p:nvGrpSpPr>
        <p:grpSpPr>
          <a:xfrm rot="20903357">
            <a:off x="32395" y="3334580"/>
            <a:ext cx="1303515" cy="1822320"/>
            <a:chOff x="142447" y="2080008"/>
            <a:chExt cx="1644513" cy="2819995"/>
          </a:xfrm>
        </p:grpSpPr>
        <p:sp>
          <p:nvSpPr>
            <p:cNvPr id="465" name="Google Shape;465;p32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66" name="Google Shape;466;p32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67" name="Google Shape;467;p32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cxnSp>
        <p:nvCxnSpPr>
          <p:cNvPr id="10" name="直线连接符 9"/>
          <p:cNvCxnSpPr/>
          <p:nvPr/>
        </p:nvCxnSpPr>
        <p:spPr>
          <a:xfrm>
            <a:off x="2621526" y="1338807"/>
            <a:ext cx="586154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5310894" y="1338764"/>
            <a:ext cx="1054347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3881069" y="3389139"/>
            <a:ext cx="2074254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 rot="20520040">
            <a:off x="3849002" y="3490511"/>
            <a:ext cx="3836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locate the information</a:t>
            </a:r>
            <a:endParaRPr kumimoji="1" lang="zh-CN" altLang="en-US" sz="2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6451" t="6700" r="59270" b="70935"/>
          <a:stretch>
            <a:fillRect/>
          </a:stretch>
        </p:blipFill>
        <p:spPr>
          <a:xfrm>
            <a:off x="1591310" y="2024380"/>
            <a:ext cx="2063750" cy="24206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65045" y="1970928"/>
            <a:ext cx="594995" cy="325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15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25370" y="3226323"/>
            <a:ext cx="594995" cy="325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45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7655" y="2709433"/>
            <a:ext cx="594995" cy="325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20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51330" y="2709433"/>
            <a:ext cx="594995" cy="325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20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9286" y="1498003"/>
            <a:ext cx="764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 percent of the students do not exercise at all.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线连接符 11"/>
          <p:cNvCxnSpPr/>
          <p:nvPr/>
        </p:nvCxnSpPr>
        <p:spPr>
          <a:xfrm>
            <a:off x="1278436" y="1938498"/>
            <a:ext cx="660044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7" grpId="0"/>
      <p:bldP spid="2" grpId="0"/>
      <p:bldP spid="4" grpId="0"/>
      <p:bldP spid="5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1"/>
          <p:cNvGrpSpPr/>
          <p:nvPr/>
        </p:nvGrpSpPr>
        <p:grpSpPr>
          <a:xfrm>
            <a:off x="335556" y="918399"/>
            <a:ext cx="8468475" cy="3908281"/>
            <a:chOff x="254503" y="268253"/>
            <a:chExt cx="8513996" cy="4594800"/>
          </a:xfrm>
        </p:grpSpPr>
        <p:sp>
          <p:nvSpPr>
            <p:cNvPr id="406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08" name="Google Shape;408;p31"/>
          <p:cNvSpPr txBox="1">
            <a:spLocks noGrp="1"/>
          </p:cNvSpPr>
          <p:nvPr>
            <p:ph type="title"/>
          </p:nvPr>
        </p:nvSpPr>
        <p:spPr>
          <a:xfrm>
            <a:off x="794330" y="275670"/>
            <a:ext cx="7580573" cy="1121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CN" sz="3600" dirty="0"/>
              <a:t>Q2: </a:t>
            </a:r>
            <a:r>
              <a:rPr kumimoji="1"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percent of the students use the Internet                  ?</a:t>
            </a:r>
            <a:endParaRPr sz="3600" dirty="0"/>
          </a:p>
        </p:txBody>
      </p:sp>
      <p:grpSp>
        <p:nvGrpSpPr>
          <p:cNvPr id="410" name="Google Shape;410;p31"/>
          <p:cNvGrpSpPr/>
          <p:nvPr/>
        </p:nvGrpSpPr>
        <p:grpSpPr>
          <a:xfrm rot="1273802">
            <a:off x="100153" y="3778506"/>
            <a:ext cx="1748192" cy="880797"/>
            <a:chOff x="782606" y="3568534"/>
            <a:chExt cx="1748256" cy="880829"/>
          </a:xfrm>
        </p:grpSpPr>
        <p:sp>
          <p:nvSpPr>
            <p:cNvPr id="411" name="Google Shape;411;p31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48550" r="9581" b="41522"/>
          <a:stretch>
            <a:fillRect/>
          </a:stretch>
        </p:blipFill>
        <p:spPr>
          <a:xfrm>
            <a:off x="421719" y="2177767"/>
            <a:ext cx="8379630" cy="1513142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>
            <a:off x="7713785" y="2683620"/>
            <a:ext cx="842973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线连接符 8"/>
          <p:cNvCxnSpPr/>
          <p:nvPr/>
        </p:nvCxnSpPr>
        <p:spPr>
          <a:xfrm>
            <a:off x="520833" y="3105650"/>
            <a:ext cx="415667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676617" y="817432"/>
            <a:ext cx="2198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day</a:t>
            </a:r>
            <a:endParaRPr lang="zh-CN" altLang="en-US" sz="3600" dirty="0"/>
          </a:p>
        </p:txBody>
      </p:sp>
      <p:sp>
        <p:nvSpPr>
          <p:cNvPr id="3" name="文本框 2"/>
          <p:cNvSpPr txBox="1"/>
          <p:nvPr/>
        </p:nvSpPr>
        <p:spPr>
          <a:xfrm>
            <a:off x="801815" y="1566156"/>
            <a:ext cx="7619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Ninety percent of the students use the Internet every day.</a:t>
            </a:r>
            <a:endParaRPr lang="en-US" altLang="zh-CN" sz="2000" b="1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线连接符 3"/>
          <p:cNvCxnSpPr/>
          <p:nvPr/>
        </p:nvCxnSpPr>
        <p:spPr>
          <a:xfrm>
            <a:off x="1152290" y="1966856"/>
            <a:ext cx="69824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B8ED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3" grpId="1" build="allAtOnce"/>
      <p:bldP spid="13" grpId="2" build="allAtOnce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1"/>
          <p:cNvGrpSpPr/>
          <p:nvPr/>
        </p:nvGrpSpPr>
        <p:grpSpPr>
          <a:xfrm>
            <a:off x="335556" y="1272209"/>
            <a:ext cx="8468475" cy="3429776"/>
            <a:chOff x="254503" y="268253"/>
            <a:chExt cx="8513996" cy="4594800"/>
          </a:xfrm>
        </p:grpSpPr>
        <p:sp>
          <p:nvSpPr>
            <p:cNvPr id="406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08" name="Google Shape;408;p31"/>
          <p:cNvSpPr txBox="1">
            <a:spLocks noGrp="1"/>
          </p:cNvSpPr>
          <p:nvPr>
            <p:ph type="title"/>
          </p:nvPr>
        </p:nvSpPr>
        <p:spPr>
          <a:xfrm>
            <a:off x="763047" y="462754"/>
            <a:ext cx="7580573" cy="1121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CN" sz="3600" dirty="0">
                <a:latin typeface="+mj-lt"/>
                <a:cs typeface="+mj-lt"/>
              </a:rPr>
              <a:t>Q2</a:t>
            </a:r>
            <a:r>
              <a:rPr lang="en-US" altLang="zh-CN" sz="3600" dirty="0"/>
              <a:t>: </a:t>
            </a:r>
            <a:r>
              <a:rPr kumimoji="1"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percent of the students use the Internet                  ?</a:t>
            </a:r>
            <a:endParaRPr sz="3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633269" y="959431"/>
            <a:ext cx="2198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day</a:t>
            </a:r>
            <a:endParaRPr lang="zh-CN" altLang="en-US" sz="3600" dirty="0"/>
          </a:p>
        </p:txBody>
      </p:sp>
      <p:sp>
        <p:nvSpPr>
          <p:cNvPr id="2" name="文本框 1"/>
          <p:cNvSpPr txBox="1"/>
          <p:nvPr/>
        </p:nvSpPr>
        <p:spPr>
          <a:xfrm>
            <a:off x="822023" y="2180163"/>
            <a:ext cx="16006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every day:</a:t>
            </a: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131740" y="2029799"/>
            <a:ext cx="573658" cy="755098"/>
            <a:chOff x="3559128" y="2126841"/>
            <a:chExt cx="573658" cy="755098"/>
          </a:xfrm>
        </p:grpSpPr>
        <p:sp>
          <p:nvSpPr>
            <p:cNvPr id="7" name="文本框 6"/>
            <p:cNvSpPr txBox="1"/>
            <p:nvPr/>
          </p:nvSpPr>
          <p:spPr>
            <a:xfrm>
              <a:off x="3575760" y="2126841"/>
              <a:ext cx="55702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59128" y="2497218"/>
              <a:ext cx="55702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564918" y="2180754"/>
            <a:ext cx="1407786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×100%</a:t>
            </a:r>
            <a:endParaRPr kumimoji="1" lang="en-US" altLang="zh-CN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267458" y="2142414"/>
            <a:ext cx="2067002" cy="460375"/>
            <a:chOff x="4102358" y="2276794"/>
            <a:chExt cx="2067002" cy="460375"/>
          </a:xfrm>
        </p:grpSpPr>
        <p:sp>
          <p:nvSpPr>
            <p:cNvPr id="11" name="文本框 10"/>
            <p:cNvSpPr txBox="1"/>
            <p:nvPr/>
          </p:nvSpPr>
          <p:spPr>
            <a:xfrm>
              <a:off x="4102358" y="2276794"/>
              <a:ext cx="775123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kumimoji="1" lang="en-US" altLang="zh-CN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647193" y="2305545"/>
              <a:ext cx="152216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  <a:endPara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53067" y="2909479"/>
            <a:ext cx="23562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1-3 times a week:</a:t>
            </a: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111959" y="2801175"/>
            <a:ext cx="585439" cy="687981"/>
            <a:chOff x="3539347" y="2932507"/>
            <a:chExt cx="585439" cy="687981"/>
          </a:xfrm>
        </p:grpSpPr>
        <p:cxnSp>
          <p:nvCxnSpPr>
            <p:cNvPr id="15" name="直线连接符 14"/>
            <p:cNvCxnSpPr/>
            <p:nvPr/>
          </p:nvCxnSpPr>
          <p:spPr>
            <a:xfrm>
              <a:off x="3539347" y="3280574"/>
              <a:ext cx="37993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3558042" y="2932507"/>
              <a:ext cx="55702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567760" y="3235767"/>
              <a:ext cx="55702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565205" y="2910070"/>
            <a:ext cx="1477613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×100%</a:t>
            </a: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37075" y="2871652"/>
            <a:ext cx="1522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   28%</a:t>
            </a: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058873" y="2180163"/>
            <a:ext cx="23256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58873" y="2909479"/>
            <a:ext cx="23256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线连接符 29"/>
          <p:cNvCxnSpPr/>
          <p:nvPr/>
        </p:nvCxnSpPr>
        <p:spPr>
          <a:xfrm>
            <a:off x="3111959" y="2379740"/>
            <a:ext cx="37993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697333" y="3637394"/>
            <a:ext cx="2636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3 - 4 times a week</a:t>
            </a:r>
            <a:endParaRPr kumimoji="1" lang="zh-CN" altLang="en-US" sz="2000" b="1" dirty="0"/>
          </a:p>
        </p:txBody>
      </p:sp>
      <p:sp>
        <p:nvSpPr>
          <p:cNvPr id="35" name="文本框 34"/>
          <p:cNvSpPr txBox="1"/>
          <p:nvPr/>
        </p:nvSpPr>
        <p:spPr>
          <a:xfrm>
            <a:off x="5025716" y="3637394"/>
            <a:ext cx="29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4 - 6 times a week</a:t>
            </a:r>
            <a:endParaRPr kumimoji="1"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038873" y="201858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1</a:t>
            </a:r>
            <a:endParaRPr kumimoji="1" lang="zh-CN" altLang="en-US" sz="40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44831" y="3339974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?</a:t>
            </a:r>
            <a:endParaRPr kumimoji="1" lang="zh-CN" altLang="en-US" sz="66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73604" y="4190765"/>
            <a:ext cx="4933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Arial Bold" panose="020B0604020202020204" charset="0"/>
                <a:cs typeface="Arial Bold" panose="020B0604020202020204" charset="0"/>
              </a:rPr>
              <a:t>2d: Make sentences after class.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Arial Bold" panose="020B0604020202020204" charset="0"/>
              <a:cs typeface="Arial Bold" panose="020B0604020202020204" charset="0"/>
            </a:endParaRPr>
          </a:p>
        </p:txBody>
      </p:sp>
      <p:grpSp>
        <p:nvGrpSpPr>
          <p:cNvPr id="4" name="Google Shape;213;p28"/>
          <p:cNvGrpSpPr/>
          <p:nvPr/>
        </p:nvGrpSpPr>
        <p:grpSpPr>
          <a:xfrm rot="-481486">
            <a:off x="365175" y="3573425"/>
            <a:ext cx="945343" cy="1222033"/>
            <a:chOff x="6662225" y="1139925"/>
            <a:chExt cx="1453177" cy="1855428"/>
          </a:xfrm>
        </p:grpSpPr>
        <p:sp>
          <p:nvSpPr>
            <p:cNvPr id="6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  <p:bldP spid="14" grpId="0"/>
      <p:bldP spid="18" grpId="0"/>
      <p:bldP spid="20" grpId="0"/>
      <p:bldP spid="20" grpId="1"/>
      <p:bldP spid="21" grpId="0"/>
      <p:bldP spid="22" grpId="0"/>
      <p:bldP spid="34" grpId="0"/>
      <p:bldP spid="35" grpId="0"/>
      <p:bldP spid="37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323451" y="1083799"/>
            <a:ext cx="8452737" cy="3628878"/>
            <a:chOff x="254503" y="268253"/>
            <a:chExt cx="8511300" cy="4594800"/>
          </a:xfrm>
        </p:grpSpPr>
        <p:sp>
          <p:nvSpPr>
            <p:cNvPr id="459" name="Google Shape;459;p3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58806" r="9581" b="28852"/>
          <a:stretch>
            <a:fillRect/>
          </a:stretch>
        </p:blipFill>
        <p:spPr>
          <a:xfrm>
            <a:off x="427610" y="2165395"/>
            <a:ext cx="8223687" cy="1845998"/>
          </a:xfrm>
          <a:prstGeom prst="rect">
            <a:avLst/>
          </a:prstGeom>
        </p:spPr>
      </p:pic>
      <p:grpSp>
        <p:nvGrpSpPr>
          <p:cNvPr id="8" name="Google Shape;1053;p46"/>
          <p:cNvGrpSpPr/>
          <p:nvPr/>
        </p:nvGrpSpPr>
        <p:grpSpPr>
          <a:xfrm rot="-989189">
            <a:off x="205395" y="3814365"/>
            <a:ext cx="882985" cy="1095342"/>
            <a:chOff x="636075" y="1177950"/>
            <a:chExt cx="1451400" cy="1926750"/>
          </a:xfrm>
        </p:grpSpPr>
        <p:sp>
          <p:nvSpPr>
            <p:cNvPr id="9" name="Google Shape;1054;p46"/>
            <p:cNvSpPr/>
            <p:nvPr/>
          </p:nvSpPr>
          <p:spPr>
            <a:xfrm>
              <a:off x="820925" y="1177950"/>
              <a:ext cx="1266550" cy="1926750"/>
            </a:xfrm>
            <a:custGeom>
              <a:avLst/>
              <a:gdLst/>
              <a:ahLst/>
              <a:cxnLst/>
              <a:rect l="l" t="t" r="r" b="b"/>
              <a:pathLst>
                <a:path w="50662" h="77070" extrusionOk="0">
                  <a:moveTo>
                    <a:pt x="46980" y="1"/>
                  </a:moveTo>
                  <a:cubicBezTo>
                    <a:pt x="46973" y="1"/>
                    <a:pt x="46966" y="1"/>
                    <a:pt x="46959" y="1"/>
                  </a:cubicBezTo>
                  <a:lnTo>
                    <a:pt x="0" y="1"/>
                  </a:lnTo>
                  <a:lnTo>
                    <a:pt x="0" y="77070"/>
                  </a:lnTo>
                  <a:lnTo>
                    <a:pt x="46959" y="77070"/>
                  </a:lnTo>
                  <a:cubicBezTo>
                    <a:pt x="48995" y="77070"/>
                    <a:pt x="50662" y="75415"/>
                    <a:pt x="50662" y="73379"/>
                  </a:cubicBezTo>
                  <a:lnTo>
                    <a:pt x="50662" y="3692"/>
                  </a:lnTo>
                  <a:cubicBezTo>
                    <a:pt x="50662" y="1663"/>
                    <a:pt x="49018" y="1"/>
                    <a:pt x="4698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1055;p46"/>
            <p:cNvSpPr/>
            <p:nvPr/>
          </p:nvSpPr>
          <p:spPr>
            <a:xfrm>
              <a:off x="636075" y="1177950"/>
              <a:ext cx="184875" cy="1926750"/>
            </a:xfrm>
            <a:custGeom>
              <a:avLst/>
              <a:gdLst/>
              <a:ahLst/>
              <a:cxnLst/>
              <a:rect l="l" t="t" r="r" b="b"/>
              <a:pathLst>
                <a:path w="7395" h="77070" extrusionOk="0">
                  <a:moveTo>
                    <a:pt x="3692" y="1"/>
                  </a:moveTo>
                  <a:cubicBezTo>
                    <a:pt x="1656" y="1"/>
                    <a:pt x="1" y="1656"/>
                    <a:pt x="13" y="3692"/>
                  </a:cubicBezTo>
                  <a:lnTo>
                    <a:pt x="13" y="73379"/>
                  </a:lnTo>
                  <a:cubicBezTo>
                    <a:pt x="1" y="75415"/>
                    <a:pt x="1656" y="77070"/>
                    <a:pt x="3704" y="77070"/>
                  </a:cubicBezTo>
                  <a:lnTo>
                    <a:pt x="7394" y="77070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056;p46"/>
            <p:cNvSpPr/>
            <p:nvPr/>
          </p:nvSpPr>
          <p:spPr>
            <a:xfrm>
              <a:off x="1056375" y="1473525"/>
              <a:ext cx="795050" cy="370600"/>
            </a:xfrm>
            <a:custGeom>
              <a:avLst/>
              <a:gdLst/>
              <a:ahLst/>
              <a:cxnLst/>
              <a:rect l="l" t="t" r="r" b="b"/>
              <a:pathLst>
                <a:path w="31802" h="14824" extrusionOk="0">
                  <a:moveTo>
                    <a:pt x="0" y="1"/>
                  </a:moveTo>
                  <a:lnTo>
                    <a:pt x="0" y="14824"/>
                  </a:lnTo>
                  <a:lnTo>
                    <a:pt x="31802" y="14824"/>
                  </a:lnTo>
                  <a:lnTo>
                    <a:pt x="31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057;p46"/>
            <p:cNvSpPr/>
            <p:nvPr/>
          </p:nvSpPr>
          <p:spPr>
            <a:xfrm>
              <a:off x="1132275" y="15372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058;p46"/>
            <p:cNvSpPr/>
            <p:nvPr/>
          </p:nvSpPr>
          <p:spPr>
            <a:xfrm>
              <a:off x="1132275" y="159260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059;p46"/>
            <p:cNvSpPr/>
            <p:nvPr/>
          </p:nvSpPr>
          <p:spPr>
            <a:xfrm>
              <a:off x="1132275" y="164795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060;p46"/>
            <p:cNvSpPr/>
            <p:nvPr/>
          </p:nvSpPr>
          <p:spPr>
            <a:xfrm>
              <a:off x="1132275" y="17033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061;p46"/>
            <p:cNvSpPr/>
            <p:nvPr/>
          </p:nvSpPr>
          <p:spPr>
            <a:xfrm>
              <a:off x="1132275" y="175867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13614" y="1490966"/>
            <a:ext cx="8472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students watch every day. They usually watch game shows.</a:t>
            </a:r>
            <a:endParaRPr kumimoji="1" lang="zh-CN" altLang="en-US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线连接符 18"/>
          <p:cNvCxnSpPr/>
          <p:nvPr/>
        </p:nvCxnSpPr>
        <p:spPr>
          <a:xfrm>
            <a:off x="3118925" y="3815190"/>
            <a:ext cx="312185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线连接符 20"/>
          <p:cNvCxnSpPr/>
          <p:nvPr/>
        </p:nvCxnSpPr>
        <p:spPr>
          <a:xfrm>
            <a:off x="3118925" y="3361800"/>
            <a:ext cx="353333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直线连接符 3"/>
          <p:cNvCxnSpPr/>
          <p:nvPr/>
        </p:nvCxnSpPr>
        <p:spPr>
          <a:xfrm>
            <a:off x="605010" y="1950890"/>
            <a:ext cx="785312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1" name="Google Shape;551;p35"/>
          <p:cNvSpPr/>
          <p:nvPr/>
        </p:nvSpPr>
        <p:spPr>
          <a:xfrm flipH="1">
            <a:off x="561123" y="242186"/>
            <a:ext cx="8016629" cy="1189188"/>
          </a:xfrm>
          <a:prstGeom prst="snip1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altLang="zh-CN" sz="3200" b="1" dirty="0">
                <a:solidFill>
                  <a:schemeClr val="bg1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Q</a:t>
            </a:r>
            <a:r>
              <a:rPr lang="en-US" altLang="zh-CN" sz="3200" b="1" dirty="0">
                <a:solidFill>
                  <a:schemeClr val="bg1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3</a:t>
            </a:r>
            <a:r>
              <a:rPr lang="en-US" altLang="zh-CN" sz="3200" dirty="0">
                <a:sym typeface="+mn-ea"/>
              </a:rPr>
              <a:t>: </a:t>
            </a:r>
            <a:r>
              <a:rPr kumimoji="1"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 often do most students watch TV? What do they usually watch?</a:t>
            </a:r>
            <a:endParaRPr kumimoji="1" lang="en-US" altLang="zh-CN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1"/>
          <p:cNvGrpSpPr/>
          <p:nvPr/>
        </p:nvGrpSpPr>
        <p:grpSpPr>
          <a:xfrm>
            <a:off x="479382" y="1033752"/>
            <a:ext cx="8254309" cy="3752579"/>
            <a:chOff x="254503" y="268253"/>
            <a:chExt cx="8513996" cy="4594800"/>
          </a:xfrm>
        </p:grpSpPr>
        <p:sp>
          <p:nvSpPr>
            <p:cNvPr id="406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08" name="Google Shape;408;p31"/>
          <p:cNvSpPr txBox="1">
            <a:spLocks noGrp="1"/>
          </p:cNvSpPr>
          <p:nvPr>
            <p:ph type="title"/>
          </p:nvPr>
        </p:nvSpPr>
        <p:spPr>
          <a:xfrm>
            <a:off x="1120314" y="295953"/>
            <a:ext cx="7026707" cy="11048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CN" sz="3200" dirty="0">
                <a:latin typeface="Arial Bold" panose="020B0604020202020204" charset="0"/>
                <a:cs typeface="Arial Bold" panose="020B0604020202020204" charset="0"/>
              </a:rPr>
              <a:t>Q4</a:t>
            </a:r>
            <a:r>
              <a:rPr lang="en-US" altLang="zh-CN" sz="3200" dirty="0"/>
              <a:t>: </a:t>
            </a:r>
            <a:r>
              <a:rPr kumimoji="1"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writer think is the best way to relax? Why?</a:t>
            </a:r>
            <a:endParaRPr sz="3200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70476" r="9581" b="17615"/>
          <a:stretch>
            <a:fillRect/>
          </a:stretch>
        </p:blipFill>
        <p:spPr>
          <a:xfrm>
            <a:off x="541037" y="2292159"/>
            <a:ext cx="8035003" cy="1781168"/>
          </a:xfrm>
          <a:prstGeom prst="rect">
            <a:avLst/>
          </a:prstGeom>
        </p:spPr>
      </p:pic>
      <p:grpSp>
        <p:nvGrpSpPr>
          <p:cNvPr id="5" name="Google Shape;927;p43"/>
          <p:cNvGrpSpPr/>
          <p:nvPr/>
        </p:nvGrpSpPr>
        <p:grpSpPr>
          <a:xfrm rot="1599938">
            <a:off x="207175" y="3802911"/>
            <a:ext cx="1075902" cy="1178254"/>
            <a:chOff x="6662225" y="1139925"/>
            <a:chExt cx="1453177" cy="1855428"/>
          </a:xfrm>
        </p:grpSpPr>
        <p:sp>
          <p:nvSpPr>
            <p:cNvPr id="6" name="Google Shape;928;p43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929;p43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930;p43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931;p43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932;p43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933;p43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934;p43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935;p43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936;p43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937;p43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938;p43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939;p43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940;p43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941;p43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942;p43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943;p43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944;p43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945;p43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946;p43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947;p43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948;p43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949;p43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950;p43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951;p43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952;p43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953;p43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954;p43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955;p43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cxnSp>
        <p:nvCxnSpPr>
          <p:cNvPr id="34" name="直线连接符 33"/>
          <p:cNvCxnSpPr/>
          <p:nvPr/>
        </p:nvCxnSpPr>
        <p:spPr>
          <a:xfrm>
            <a:off x="6475730" y="2840823"/>
            <a:ext cx="1960982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线连接符 36"/>
          <p:cNvCxnSpPr/>
          <p:nvPr/>
        </p:nvCxnSpPr>
        <p:spPr>
          <a:xfrm>
            <a:off x="691822" y="3156073"/>
            <a:ext cx="6278573" cy="4004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线连接符 38"/>
          <p:cNvCxnSpPr/>
          <p:nvPr/>
        </p:nvCxnSpPr>
        <p:spPr>
          <a:xfrm>
            <a:off x="3051175" y="3976095"/>
            <a:ext cx="1960982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3210115" y="39765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旧习难改</a:t>
            </a:r>
            <a:endParaRPr kumimoji="1" lang="zh-CN" altLang="en-US" sz="24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线连接符 38"/>
          <p:cNvCxnSpPr/>
          <p:nvPr>
            <p:custDataLst>
              <p:tags r:id="rId2"/>
            </p:custDataLst>
          </p:nvPr>
        </p:nvCxnSpPr>
        <p:spPr>
          <a:xfrm>
            <a:off x="5203190" y="3950695"/>
            <a:ext cx="305562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52145" y="1500505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writer thinks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785251" y="1499625"/>
            <a:ext cx="6055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best way to relax is through exercise.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56920" y="1893570"/>
            <a:ext cx="6278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it’s healthy for the mind and the body.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 rot="435468">
            <a:off x="5635877" y="3991221"/>
            <a:ext cx="3173095" cy="715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en-US" altLang="zh-CN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conclusion</a:t>
            </a:r>
            <a:endParaRPr kumimoji="1" lang="en-US" altLang="zh-CN" b="1" dirty="0">
              <a:solidFill>
                <a:schemeClr val="accent1">
                  <a:lumMod val="50000"/>
                  <a:lumOff val="50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kumimoji="1" lang="en-US" altLang="zh-CN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comment</a:t>
            </a:r>
            <a:endParaRPr kumimoji="1" lang="en-US" altLang="zh-CN" b="1" dirty="0">
              <a:solidFill>
                <a:schemeClr val="accent1">
                  <a:lumMod val="50000"/>
                  <a:lumOff val="50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kumimoji="1" lang="en-US" altLang="zh-CN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opinion</a:t>
            </a:r>
            <a:endParaRPr kumimoji="1" lang="en-US" altLang="zh-CN" b="1" dirty="0">
              <a:solidFill>
                <a:schemeClr val="accent1">
                  <a:lumMod val="50000"/>
                  <a:lumOff val="50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cxnSp>
        <p:nvCxnSpPr>
          <p:cNvPr id="4" name="直线连接符 3"/>
          <p:cNvCxnSpPr/>
          <p:nvPr/>
        </p:nvCxnSpPr>
        <p:spPr>
          <a:xfrm>
            <a:off x="2853831" y="1876875"/>
            <a:ext cx="556781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线连接符 46"/>
          <p:cNvCxnSpPr/>
          <p:nvPr/>
        </p:nvCxnSpPr>
        <p:spPr>
          <a:xfrm>
            <a:off x="792557" y="2246445"/>
            <a:ext cx="617783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8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405;p31"/>
          <p:cNvGrpSpPr/>
          <p:nvPr/>
        </p:nvGrpSpPr>
        <p:grpSpPr>
          <a:xfrm>
            <a:off x="475481" y="1209706"/>
            <a:ext cx="8254309" cy="3351336"/>
            <a:chOff x="254503" y="268253"/>
            <a:chExt cx="8513996" cy="4594800"/>
          </a:xfrm>
        </p:grpSpPr>
        <p:sp>
          <p:nvSpPr>
            <p:cNvPr id="21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51" name="Google Shape;551;p35"/>
          <p:cNvSpPr/>
          <p:nvPr/>
        </p:nvSpPr>
        <p:spPr>
          <a:xfrm flipH="1">
            <a:off x="588428" y="401571"/>
            <a:ext cx="8016629" cy="1189188"/>
          </a:xfrm>
          <a:prstGeom prst="snip1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lt1"/>
                </a:solidFill>
                <a:latin typeface="Arial Bold" panose="020B0604020202020204" charset="0"/>
                <a:cs typeface="Arial Bold" panose="020B0604020202020204" charset="0"/>
                <a:sym typeface="Merriweather Sans"/>
              </a:rPr>
              <a:t>Q5:</a:t>
            </a:r>
            <a:r>
              <a:rPr lang="en-US" sz="2800" b="1" dirty="0">
                <a:solidFill>
                  <a:schemeClr val="lt1"/>
                </a:solidFill>
                <a:latin typeface="Merriweather Sans"/>
                <a:sym typeface="Merriweather Sans"/>
              </a:rPr>
              <a:t> </a:t>
            </a:r>
            <a:r>
              <a:rPr kumimoji="1"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the students</a:t>
            </a:r>
            <a:r>
              <a:rPr kumimoji="1" lang="zh-C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No. 5 are healthy? </a:t>
            </a:r>
            <a:endParaRPr kumimoji="1" lang="en-US" altLang="zh-CN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or why not?</a:t>
            </a:r>
            <a:endParaRPr kumimoji="1" lang="zh-CN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9" name="Google Shape;559;p35"/>
          <p:cNvGrpSpPr/>
          <p:nvPr/>
        </p:nvGrpSpPr>
        <p:grpSpPr>
          <a:xfrm rot="771379">
            <a:off x="7648396" y="3408308"/>
            <a:ext cx="1282703" cy="1711574"/>
            <a:chOff x="5455125" y="627200"/>
            <a:chExt cx="1020400" cy="1906200"/>
          </a:xfrm>
        </p:grpSpPr>
        <p:sp>
          <p:nvSpPr>
            <p:cNvPr id="560" name="Google Shape;560;p35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rgbClr val="F2F57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5455125" y="1294250"/>
              <a:ext cx="942700" cy="1239150"/>
            </a:xfrm>
            <a:custGeom>
              <a:avLst/>
              <a:gdLst/>
              <a:ahLst/>
              <a:cxnLst/>
              <a:rect l="l" t="t" r="r" b="b"/>
              <a:pathLst>
                <a:path w="37708" h="49566" extrusionOk="0">
                  <a:moveTo>
                    <a:pt x="18860" y="0"/>
                  </a:moveTo>
                  <a:cubicBezTo>
                    <a:pt x="8442" y="0"/>
                    <a:pt x="1" y="4024"/>
                    <a:pt x="1" y="9001"/>
                  </a:cubicBezTo>
                  <a:lnTo>
                    <a:pt x="1" y="40565"/>
                  </a:lnTo>
                  <a:cubicBezTo>
                    <a:pt x="1" y="45529"/>
                    <a:pt x="8442" y="49566"/>
                    <a:pt x="18860" y="49566"/>
                  </a:cubicBezTo>
                  <a:cubicBezTo>
                    <a:pt x="29266" y="49566"/>
                    <a:pt x="37708" y="45529"/>
                    <a:pt x="37708" y="40565"/>
                  </a:cubicBezTo>
                  <a:lnTo>
                    <a:pt x="37708" y="9001"/>
                  </a:lnTo>
                  <a:cubicBezTo>
                    <a:pt x="37708" y="4024"/>
                    <a:pt x="29266" y="0"/>
                    <a:pt x="1886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5570025" y="1349000"/>
              <a:ext cx="712900" cy="340250"/>
            </a:xfrm>
            <a:custGeom>
              <a:avLst/>
              <a:gdLst/>
              <a:ahLst/>
              <a:cxnLst/>
              <a:rect l="l" t="t" r="r" b="b"/>
              <a:pathLst>
                <a:path w="28516" h="13610" extrusionOk="0">
                  <a:moveTo>
                    <a:pt x="14264" y="1"/>
                  </a:moveTo>
                  <a:cubicBezTo>
                    <a:pt x="6382" y="1"/>
                    <a:pt x="1" y="3049"/>
                    <a:pt x="1" y="6811"/>
                  </a:cubicBezTo>
                  <a:cubicBezTo>
                    <a:pt x="1" y="10562"/>
                    <a:pt x="6382" y="13610"/>
                    <a:pt x="14264" y="13610"/>
                  </a:cubicBezTo>
                  <a:cubicBezTo>
                    <a:pt x="22134" y="13610"/>
                    <a:pt x="28516" y="10562"/>
                    <a:pt x="28516" y="6811"/>
                  </a:cubicBezTo>
                  <a:cubicBezTo>
                    <a:pt x="28516" y="3049"/>
                    <a:pt x="22134" y="1"/>
                    <a:pt x="14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5832550" y="1021575"/>
              <a:ext cx="294725" cy="665800"/>
            </a:xfrm>
            <a:custGeom>
              <a:avLst/>
              <a:gdLst/>
              <a:ahLst/>
              <a:cxnLst/>
              <a:rect l="l" t="t" r="r" b="b"/>
              <a:pathLst>
                <a:path w="11789" h="26632" extrusionOk="0">
                  <a:moveTo>
                    <a:pt x="4787" y="1"/>
                  </a:moveTo>
                  <a:lnTo>
                    <a:pt x="1" y="26385"/>
                  </a:lnTo>
                  <a:cubicBezTo>
                    <a:pt x="965" y="26577"/>
                    <a:pt x="2430" y="26631"/>
                    <a:pt x="3777" y="26631"/>
                  </a:cubicBezTo>
                  <a:cubicBezTo>
                    <a:pt x="5524" y="26631"/>
                    <a:pt x="7073" y="26540"/>
                    <a:pt x="7073" y="26540"/>
                  </a:cubicBezTo>
                  <a:lnTo>
                    <a:pt x="11788" y="1620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rgbClr val="F3FFEB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5906375" y="819425"/>
              <a:ext cx="276250" cy="430775"/>
            </a:xfrm>
            <a:custGeom>
              <a:avLst/>
              <a:gdLst/>
              <a:ahLst/>
              <a:cxnLst/>
              <a:rect l="l" t="t" r="r" b="b"/>
              <a:pathLst>
                <a:path w="11050" h="17231" extrusionOk="0">
                  <a:moveTo>
                    <a:pt x="5914" y="0"/>
                  </a:moveTo>
                  <a:cubicBezTo>
                    <a:pt x="2619" y="0"/>
                    <a:pt x="2412" y="2532"/>
                    <a:pt x="2215" y="3003"/>
                  </a:cubicBezTo>
                  <a:cubicBezTo>
                    <a:pt x="1989" y="3515"/>
                    <a:pt x="1" y="14135"/>
                    <a:pt x="1" y="14135"/>
                  </a:cubicBezTo>
                  <a:cubicBezTo>
                    <a:pt x="1" y="14135"/>
                    <a:pt x="882" y="16707"/>
                    <a:pt x="3977" y="17148"/>
                  </a:cubicBezTo>
                  <a:cubicBezTo>
                    <a:pt x="4372" y="17205"/>
                    <a:pt x="4734" y="17230"/>
                    <a:pt x="5066" y="17230"/>
                  </a:cubicBezTo>
                  <a:cubicBezTo>
                    <a:pt x="7337" y="17230"/>
                    <a:pt x="8180" y="16052"/>
                    <a:pt x="8180" y="16052"/>
                  </a:cubicBezTo>
                  <a:lnTo>
                    <a:pt x="10538" y="5075"/>
                  </a:lnTo>
                  <a:cubicBezTo>
                    <a:pt x="10538" y="5075"/>
                    <a:pt x="11050" y="574"/>
                    <a:pt x="6859" y="62"/>
                  </a:cubicBezTo>
                  <a:cubicBezTo>
                    <a:pt x="6519" y="20"/>
                    <a:pt x="6204" y="0"/>
                    <a:pt x="5914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6129200" y="1025075"/>
              <a:ext cx="88550" cy="323125"/>
            </a:xfrm>
            <a:custGeom>
              <a:avLst/>
              <a:gdLst/>
              <a:ahLst/>
              <a:cxnLst/>
              <a:rect l="l" t="t" r="r" b="b"/>
              <a:pathLst>
                <a:path w="3542" h="12925" extrusionOk="0">
                  <a:moveTo>
                    <a:pt x="922" y="1"/>
                  </a:moveTo>
                  <a:cubicBezTo>
                    <a:pt x="854" y="1"/>
                    <a:pt x="815" y="4"/>
                    <a:pt x="815" y="4"/>
                  </a:cubicBezTo>
                  <a:lnTo>
                    <a:pt x="148" y="3397"/>
                  </a:lnTo>
                  <a:cubicBezTo>
                    <a:pt x="148" y="3397"/>
                    <a:pt x="1327" y="3397"/>
                    <a:pt x="1553" y="4207"/>
                  </a:cubicBezTo>
                  <a:cubicBezTo>
                    <a:pt x="1779" y="5028"/>
                    <a:pt x="1256" y="7017"/>
                    <a:pt x="589" y="9957"/>
                  </a:cubicBezTo>
                  <a:cubicBezTo>
                    <a:pt x="0" y="12563"/>
                    <a:pt x="738" y="12925"/>
                    <a:pt x="1476" y="12925"/>
                  </a:cubicBezTo>
                  <a:cubicBezTo>
                    <a:pt x="1574" y="12925"/>
                    <a:pt x="1672" y="12919"/>
                    <a:pt x="1768" y="12910"/>
                  </a:cubicBezTo>
                  <a:cubicBezTo>
                    <a:pt x="2577" y="12839"/>
                    <a:pt x="3542" y="6124"/>
                    <a:pt x="3542" y="2957"/>
                  </a:cubicBezTo>
                  <a:cubicBezTo>
                    <a:pt x="3542" y="167"/>
                    <a:pt x="1426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5701900" y="1009375"/>
              <a:ext cx="96450" cy="69425"/>
            </a:xfrm>
            <a:custGeom>
              <a:avLst/>
              <a:gdLst/>
              <a:ahLst/>
              <a:cxnLst/>
              <a:rect l="l" t="t" r="r" b="b"/>
              <a:pathLst>
                <a:path w="3858" h="2777" extrusionOk="0">
                  <a:moveTo>
                    <a:pt x="1619" y="1"/>
                  </a:moveTo>
                  <a:lnTo>
                    <a:pt x="0" y="2084"/>
                  </a:lnTo>
                  <a:cubicBezTo>
                    <a:pt x="524" y="2528"/>
                    <a:pt x="1189" y="2776"/>
                    <a:pt x="1871" y="2776"/>
                  </a:cubicBezTo>
                  <a:cubicBezTo>
                    <a:pt x="1902" y="2776"/>
                    <a:pt x="1933" y="2776"/>
                    <a:pt x="1965" y="2775"/>
                  </a:cubicBezTo>
                  <a:cubicBezTo>
                    <a:pt x="2655" y="2739"/>
                    <a:pt x="3322" y="2477"/>
                    <a:pt x="3858" y="2025"/>
                  </a:cubicBezTo>
                  <a:lnTo>
                    <a:pt x="161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5661100" y="1059975"/>
              <a:ext cx="173275" cy="88300"/>
            </a:xfrm>
            <a:custGeom>
              <a:avLst/>
              <a:gdLst/>
              <a:ahLst/>
              <a:cxnLst/>
              <a:rect l="l" t="t" r="r" b="b"/>
              <a:pathLst>
                <a:path w="6931" h="3532" extrusionOk="0">
                  <a:moveTo>
                    <a:pt x="5490" y="1"/>
                  </a:moveTo>
                  <a:cubicBezTo>
                    <a:pt x="4954" y="441"/>
                    <a:pt x="4287" y="703"/>
                    <a:pt x="3597" y="739"/>
                  </a:cubicBezTo>
                  <a:cubicBezTo>
                    <a:pt x="3565" y="740"/>
                    <a:pt x="3534" y="741"/>
                    <a:pt x="3503" y="741"/>
                  </a:cubicBezTo>
                  <a:cubicBezTo>
                    <a:pt x="2821" y="741"/>
                    <a:pt x="2156" y="493"/>
                    <a:pt x="1632" y="48"/>
                  </a:cubicBezTo>
                  <a:lnTo>
                    <a:pt x="1" y="2144"/>
                  </a:lnTo>
                  <a:cubicBezTo>
                    <a:pt x="776" y="3067"/>
                    <a:pt x="1962" y="3532"/>
                    <a:pt x="3159" y="3532"/>
                  </a:cubicBezTo>
                  <a:cubicBezTo>
                    <a:pt x="4665" y="3532"/>
                    <a:pt x="6187" y="2796"/>
                    <a:pt x="6930" y="1311"/>
                  </a:cubicBezTo>
                  <a:lnTo>
                    <a:pt x="549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5661100" y="1092725"/>
              <a:ext cx="217025" cy="594750"/>
            </a:xfrm>
            <a:custGeom>
              <a:avLst/>
              <a:gdLst/>
              <a:ahLst/>
              <a:cxnLst/>
              <a:rect l="l" t="t" r="r" b="b"/>
              <a:pathLst>
                <a:path w="8681" h="23790" extrusionOk="0">
                  <a:moveTo>
                    <a:pt x="6930" y="1"/>
                  </a:moveTo>
                  <a:cubicBezTo>
                    <a:pt x="6187" y="1486"/>
                    <a:pt x="4669" y="2222"/>
                    <a:pt x="3164" y="2222"/>
                  </a:cubicBezTo>
                  <a:cubicBezTo>
                    <a:pt x="1968" y="2222"/>
                    <a:pt x="781" y="1757"/>
                    <a:pt x="1" y="834"/>
                  </a:cubicBezTo>
                  <a:lnTo>
                    <a:pt x="1" y="834"/>
                  </a:lnTo>
                  <a:lnTo>
                    <a:pt x="810" y="12121"/>
                  </a:lnTo>
                  <a:lnTo>
                    <a:pt x="1537" y="22301"/>
                  </a:lnTo>
                  <a:cubicBezTo>
                    <a:pt x="3537" y="23099"/>
                    <a:pt x="5990" y="23622"/>
                    <a:pt x="8681" y="23789"/>
                  </a:cubicBezTo>
                  <a:lnTo>
                    <a:pt x="7704" y="10395"/>
                  </a:lnTo>
                  <a:lnTo>
                    <a:pt x="693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70" name="Google Shape;570;p35"/>
          <p:cNvGrpSpPr/>
          <p:nvPr/>
        </p:nvGrpSpPr>
        <p:grpSpPr>
          <a:xfrm rot="7037437">
            <a:off x="-1449338" y="3217399"/>
            <a:ext cx="2367619" cy="2371455"/>
            <a:chOff x="582410" y="345094"/>
            <a:chExt cx="1998559" cy="2001797"/>
          </a:xfrm>
        </p:grpSpPr>
        <p:sp>
          <p:nvSpPr>
            <p:cNvPr id="571" name="Google Shape;571;p35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347408" y="2052441"/>
            <a:ext cx="6199289" cy="2626553"/>
            <a:chOff x="1347408" y="1865116"/>
            <a:chExt cx="6199289" cy="262655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5791" t="6040" r="14175" b="70794"/>
            <a:stretch>
              <a:fillRect/>
            </a:stretch>
          </p:blipFill>
          <p:spPr>
            <a:xfrm>
              <a:off x="1347408" y="1881729"/>
              <a:ext cx="6199289" cy="260994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150146" y="1881729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cs typeface="Arial Black" panose="020B0A04020102020204" pitchFamily="34" charset="0"/>
                </a:rPr>
                <a:t>15</a:t>
              </a:r>
              <a:endParaRPr kumimoji="1" lang="zh-CN" altLang="en-US" sz="16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164238" y="3227425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cs typeface="Arial Black" panose="020B0A04020102020204" pitchFamily="34" charset="0"/>
                </a:rPr>
                <a:t>45</a:t>
              </a:r>
              <a:endParaRPr kumimoji="1" lang="zh-CN" altLang="en-US" sz="16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36327" y="2678782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cs typeface="Arial Black" panose="020B0A04020102020204" pitchFamily="34" charset="0"/>
                </a:rPr>
                <a:t>20</a:t>
              </a:r>
              <a:endParaRPr kumimoji="1" lang="zh-CN" altLang="en-US" sz="16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638267" y="2687931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cs typeface="Arial Black" panose="020B0A04020102020204" pitchFamily="34" charset="0"/>
                </a:rPr>
                <a:t>20</a:t>
              </a:r>
              <a:endParaRPr kumimoji="1" lang="zh-CN" altLang="en-US" sz="16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771912" y="1873911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cs typeface="Arial Black" panose="020B0A04020102020204" pitchFamily="34" charset="0"/>
                </a:rPr>
                <a:t>10</a:t>
              </a:r>
              <a:endParaRPr kumimoji="1" lang="zh-CN" altLang="en-US" sz="16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235044" y="3176596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cs typeface="Arial Black" panose="020B0A04020102020204" pitchFamily="34" charset="0"/>
                </a:rPr>
                <a:t>90</a:t>
              </a:r>
              <a:endParaRPr kumimoji="1" lang="zh-CN" altLang="en-US" sz="16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524362" y="1865116"/>
              <a:ext cx="1006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cs typeface="Arial Black" panose="020B0A04020102020204" pitchFamily="34" charset="0"/>
                </a:rPr>
                <a:t>13</a:t>
              </a:r>
              <a:endParaRPr kumimoji="1" lang="zh-CN" altLang="en-US" sz="16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585057" y="1875988"/>
              <a:ext cx="6591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cs typeface="Arial Black" panose="020B0A04020102020204" pitchFamily="34" charset="0"/>
                </a:rPr>
                <a:t>2</a:t>
              </a:r>
              <a:endParaRPr kumimoji="1" lang="zh-CN" altLang="en-US" sz="16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380816" y="3186609"/>
              <a:ext cx="1006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cs typeface="Arial Black" panose="020B0A04020102020204" pitchFamily="34" charset="0"/>
                </a:rPr>
                <a:t>85</a:t>
              </a:r>
              <a:endParaRPr kumimoji="1" lang="zh-CN" altLang="en-US" sz="16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93265" y="1670050"/>
            <a:ext cx="57372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</a:t>
            </a: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1;p33"/>
          <p:cNvSpPr/>
          <p:nvPr/>
        </p:nvSpPr>
        <p:spPr>
          <a:xfrm flipH="1">
            <a:off x="403588" y="1206028"/>
            <a:ext cx="8344172" cy="3522689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963;p44"/>
          <p:cNvSpPr txBox="1">
            <a:spLocks noGrp="1"/>
          </p:cNvSpPr>
          <p:nvPr>
            <p:ph type="title"/>
          </p:nvPr>
        </p:nvSpPr>
        <p:spPr>
          <a:xfrm>
            <a:off x="839189" y="818096"/>
            <a:ext cx="7465622" cy="7737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Ask your groupmates how often they do this activity and make a pie chart. Show the pie chart to your class.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286000" y="203779"/>
            <a:ext cx="45720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32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Group </a:t>
            </a:r>
            <a:r>
              <a:rPr lang="en-US" altLang="en-GB" sz="32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</a:t>
            </a:r>
            <a:r>
              <a:rPr lang="en-GB" altLang="zh-CN" sz="32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ork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192632" y="1921226"/>
            <a:ext cx="117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  <a:endParaRPr kumimoji="1"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192632" y="2613386"/>
            <a:ext cx="117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  <a:endParaRPr kumimoji="1"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92632" y="3305546"/>
            <a:ext cx="117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  <a:endParaRPr kumimoji="1"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192632" y="3997705"/>
            <a:ext cx="117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  <a:endParaRPr kumimoji="1"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527403" y="1974374"/>
            <a:ext cx="38086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Collect data.    </a:t>
            </a:r>
            <a:endParaRPr kumimoji="1"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527403" y="2669336"/>
            <a:ext cx="27577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Analyze the data.    </a:t>
            </a:r>
            <a:endParaRPr kumimoji="1"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527403" y="3364298"/>
            <a:ext cx="259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kumimoji="1"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a pie chart.    </a:t>
            </a:r>
            <a:endParaRPr kumimoji="1"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527403" y="4059260"/>
            <a:ext cx="2334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kumimoji="1"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a report.    </a:t>
            </a:r>
            <a:endParaRPr kumimoji="1"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245586" y="1979786"/>
            <a:ext cx="193904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（完成问卷）</a:t>
            </a:r>
            <a:endParaRPr kumimoji="1"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245586" y="2678489"/>
            <a:ext cx="1939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（分析数据）</a:t>
            </a:r>
            <a:endParaRPr kumimoji="1"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245586" y="3377192"/>
            <a:ext cx="1796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（绘制图形）</a:t>
            </a:r>
            <a:endParaRPr kumimoji="1"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245586" y="4075896"/>
            <a:ext cx="1939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（填写报告）</a:t>
            </a:r>
            <a:endParaRPr kumimoji="1"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 Black" panose="020B0A04020102020204" pitchFamily="34" charset="0"/>
                <a:cs typeface="Arial Black" panose="020B0A04020102020204" pitchFamily="34" charset="0"/>
              </a:rPr>
              <a:t>Summary</a:t>
            </a:r>
            <a:endParaRPr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grpSp>
        <p:nvGrpSpPr>
          <p:cNvPr id="671" name="Google Shape;671;p37"/>
          <p:cNvGrpSpPr/>
          <p:nvPr/>
        </p:nvGrpSpPr>
        <p:grpSpPr>
          <a:xfrm rot="-7856391">
            <a:off x="7463667" y="3127755"/>
            <a:ext cx="437778" cy="3489571"/>
            <a:chOff x="4022350" y="2610525"/>
            <a:chExt cx="281900" cy="2247050"/>
          </a:xfrm>
        </p:grpSpPr>
        <p:sp>
          <p:nvSpPr>
            <p:cNvPr id="672" name="Google Shape;672;p37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74090" y="1212215"/>
            <a:ext cx="3458845" cy="3322955"/>
            <a:chOff x="1027735" y="1454046"/>
            <a:chExt cx="3244462" cy="3110151"/>
          </a:xfrm>
        </p:grpSpPr>
        <p:sp>
          <p:nvSpPr>
            <p:cNvPr id="2" name="椭圆 1"/>
            <p:cNvSpPr/>
            <p:nvPr/>
          </p:nvSpPr>
          <p:spPr>
            <a:xfrm>
              <a:off x="1027735" y="1454046"/>
              <a:ext cx="3244462" cy="3110151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" name="直线连接符 3"/>
            <p:cNvCxnSpPr/>
            <p:nvPr/>
          </p:nvCxnSpPr>
          <p:spPr>
            <a:xfrm>
              <a:off x="2485271" y="1454046"/>
              <a:ext cx="164695" cy="15550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/>
            <p:cNvCxnSpPr/>
            <p:nvPr/>
          </p:nvCxnSpPr>
          <p:spPr>
            <a:xfrm flipV="1">
              <a:off x="2649966" y="2525580"/>
              <a:ext cx="1527890" cy="4874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9"/>
            <p:cNvCxnSpPr>
              <a:stCxn id="2" idx="2"/>
            </p:cNvCxnSpPr>
            <p:nvPr/>
          </p:nvCxnSpPr>
          <p:spPr>
            <a:xfrm flipV="1">
              <a:off x="1027735" y="3009121"/>
              <a:ext cx="1622230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2485271" y="2124274"/>
              <a:ext cx="1727200" cy="57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800" b="1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cs typeface="Arial Black" panose="020B0A04020102020204" pitchFamily="34" charset="0"/>
                </a:rPr>
                <a:t>RECOGNIZE</a:t>
              </a:r>
              <a:endParaRPr kumimoji="1" lang="en-US" altLang="zh-CN" sz="18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endParaRPr>
            </a:p>
            <a:p>
              <a:pPr algn="ctr"/>
              <a:r>
                <a:rPr kumimoji="1"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（识图）</a:t>
              </a:r>
              <a:endPara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598367" y="3329762"/>
              <a:ext cx="1501575" cy="57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800" b="1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cs typeface="Arial Black" panose="020B0A04020102020204" pitchFamily="34" charset="0"/>
                </a:rPr>
                <a:t>ANALYZE</a:t>
              </a:r>
              <a:endParaRPr kumimoji="1" lang="en-US" altLang="zh-CN" sz="18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endParaRPr>
            </a:p>
            <a:p>
              <a:pPr algn="ctr"/>
              <a:r>
                <a:rPr kumimoji="1"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（读图）</a:t>
              </a:r>
              <a:endPara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63147" y="3357125"/>
              <a:ext cx="1501575" cy="57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800" b="1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cs typeface="Arial Black" panose="020B0A04020102020204" pitchFamily="34" charset="0"/>
                </a:rPr>
                <a:t>RRAW</a:t>
              </a:r>
              <a:endParaRPr kumimoji="1" lang="en-US" altLang="zh-CN" sz="18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endParaRPr>
            </a:p>
            <a:p>
              <a:pPr algn="ctr"/>
              <a:r>
                <a:rPr kumimoji="1"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（制图）</a:t>
              </a:r>
              <a:endPara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直线连接符 18"/>
            <p:cNvCxnSpPr/>
            <p:nvPr/>
          </p:nvCxnSpPr>
          <p:spPr>
            <a:xfrm flipH="1" flipV="1">
              <a:off x="2649999" y="3008826"/>
              <a:ext cx="114723" cy="15439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1148017" y="2113884"/>
              <a:ext cx="1501575" cy="57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800" b="1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cs typeface="Arial Black" panose="020B0A04020102020204" pitchFamily="34" charset="0"/>
                </a:rPr>
                <a:t>EVALUATE</a:t>
              </a:r>
              <a:endParaRPr kumimoji="1" lang="en-US" altLang="zh-CN" sz="18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endParaRPr>
            </a:p>
            <a:p>
              <a:pPr algn="ctr"/>
              <a:r>
                <a:rPr kumimoji="1"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（品图）</a:t>
              </a:r>
              <a:endPara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546282" y="2410211"/>
            <a:ext cx="3548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0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pie chart</a:t>
            </a:r>
            <a:endParaRPr kumimoji="1" lang="zh-CN" altLang="en-US" sz="40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4"/>
          <p:cNvSpPr/>
          <p:nvPr/>
        </p:nvSpPr>
        <p:spPr>
          <a:xfrm>
            <a:off x="198700" y="3550182"/>
            <a:ext cx="4795528" cy="1409814"/>
          </a:xfrm>
          <a:prstGeom prst="trapezoid">
            <a:avLst>
              <a:gd name="adj" fmla="val 55991"/>
            </a:avLst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梯形 5"/>
          <p:cNvSpPr/>
          <p:nvPr/>
        </p:nvSpPr>
        <p:spPr>
          <a:xfrm>
            <a:off x="999402" y="2121741"/>
            <a:ext cx="3161221" cy="1342117"/>
          </a:xfrm>
          <a:prstGeom prst="trapezoid">
            <a:avLst>
              <a:gd name="adj" fmla="val 55539"/>
            </a:avLst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三角形 6"/>
          <p:cNvSpPr/>
          <p:nvPr/>
        </p:nvSpPr>
        <p:spPr>
          <a:xfrm>
            <a:off x="1768996" y="508000"/>
            <a:ext cx="1624755" cy="1526913"/>
          </a:xfrm>
          <a:prstGeom prst="triangle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89814" y="846673"/>
            <a:ext cx="258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World</a:t>
            </a:r>
            <a:endParaRPr kumimoji="1"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6266" y="2289293"/>
            <a:ext cx="258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Country</a:t>
            </a:r>
            <a:endParaRPr kumimoji="1"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58664" y="3739523"/>
            <a:ext cx="258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Individual</a:t>
            </a:r>
            <a:endParaRPr kumimoji="1" lang="en-US" altLang="zh-CN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8664" y="4207198"/>
            <a:ext cx="258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图文并茂</a:t>
            </a:r>
            <a:endParaRPr kumimoji="1" lang="en-US" altLang="zh-CN" sz="32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79165" y="2765667"/>
            <a:ext cx="2140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励精图治</a:t>
            </a:r>
            <a:endParaRPr kumimoji="1" lang="zh-CN" altLang="en-US" sz="32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79136" y="1316697"/>
            <a:ext cx="2140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大展宏图</a:t>
            </a:r>
            <a:endParaRPr kumimoji="1" lang="zh-CN" altLang="en-US" sz="32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>
            <a:stCxn id="7" idx="4"/>
          </p:cNvCxnSpPr>
          <p:nvPr/>
        </p:nvCxnSpPr>
        <p:spPr>
          <a:xfrm>
            <a:off x="3394386" y="2034913"/>
            <a:ext cx="5346607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3651072" y="3492887"/>
            <a:ext cx="5089921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994228" y="3976365"/>
            <a:ext cx="401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It makes ourselves clear.</a:t>
            </a:r>
            <a:endParaRPr kumimoji="1"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33522" y="2377826"/>
            <a:ext cx="413415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It helps us to understand each other better.</a:t>
            </a:r>
            <a:endParaRPr kumimoji="1"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19144" y="846673"/>
            <a:ext cx="4732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It creates a better world in a scientific and objective way.</a:t>
            </a:r>
            <a:endParaRPr kumimoji="1"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70405" y="2404745"/>
            <a:ext cx="7350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Why should we use the pie chart?</a:t>
            </a:r>
            <a:endParaRPr lang="en-US" altLang="zh-CN" sz="28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2" grpId="0"/>
      <p:bldP spid="13" grpId="1"/>
      <p:bldP spid="14" grpId="1"/>
      <p:bldP spid="18" grpId="0"/>
      <p:bldP spid="19" grpId="0"/>
      <p:bldP spid="20" grpId="0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36"/>
          <p:cNvGrpSpPr/>
          <p:nvPr/>
        </p:nvGrpSpPr>
        <p:grpSpPr>
          <a:xfrm>
            <a:off x="5916751" y="4061835"/>
            <a:ext cx="900005" cy="899895"/>
            <a:chOff x="5563120" y="2585101"/>
            <a:chExt cx="373044" cy="372983"/>
          </a:xfrm>
        </p:grpSpPr>
        <p:sp>
          <p:nvSpPr>
            <p:cNvPr id="641" name="Google Shape;641;p36"/>
            <p:cNvSpPr/>
            <p:nvPr/>
          </p:nvSpPr>
          <p:spPr>
            <a:xfrm>
              <a:off x="5563120" y="2585101"/>
              <a:ext cx="373044" cy="372983"/>
            </a:xfrm>
            <a:custGeom>
              <a:avLst/>
              <a:gdLst/>
              <a:ahLst/>
              <a:cxnLst/>
              <a:rect l="l" t="t" r="r" b="b"/>
              <a:pathLst>
                <a:path w="12185" h="12183" extrusionOk="0">
                  <a:moveTo>
                    <a:pt x="6093" y="1"/>
                  </a:moveTo>
                  <a:cubicBezTo>
                    <a:pt x="2734" y="1"/>
                    <a:pt x="1" y="2734"/>
                    <a:pt x="1" y="6092"/>
                  </a:cubicBezTo>
                  <a:cubicBezTo>
                    <a:pt x="1" y="9451"/>
                    <a:pt x="2734" y="12182"/>
                    <a:pt x="6093" y="12182"/>
                  </a:cubicBezTo>
                  <a:cubicBezTo>
                    <a:pt x="9451" y="12182"/>
                    <a:pt x="12184" y="9451"/>
                    <a:pt x="12184" y="6092"/>
                  </a:cubicBezTo>
                  <a:cubicBezTo>
                    <a:pt x="12184" y="2734"/>
                    <a:pt x="9451" y="1"/>
                    <a:pt x="6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5749627" y="2585101"/>
              <a:ext cx="186537" cy="372983"/>
            </a:xfrm>
            <a:custGeom>
              <a:avLst/>
              <a:gdLst/>
              <a:ahLst/>
              <a:cxnLst/>
              <a:rect l="l" t="t" r="r" b="b"/>
              <a:pathLst>
                <a:path w="6093" h="12183" extrusionOk="0">
                  <a:moveTo>
                    <a:pt x="1" y="1"/>
                  </a:moveTo>
                  <a:lnTo>
                    <a:pt x="1" y="12182"/>
                  </a:lnTo>
                  <a:cubicBezTo>
                    <a:pt x="3359" y="12182"/>
                    <a:pt x="6092" y="9451"/>
                    <a:pt x="6092" y="6092"/>
                  </a:cubicBezTo>
                  <a:cubicBezTo>
                    <a:pt x="6092" y="2734"/>
                    <a:pt x="335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5640148" y="2759392"/>
              <a:ext cx="218989" cy="24400"/>
            </a:xfrm>
            <a:custGeom>
              <a:avLst/>
              <a:gdLst/>
              <a:ahLst/>
              <a:cxnLst/>
              <a:rect l="l" t="t" r="r" b="b"/>
              <a:pathLst>
                <a:path w="7153" h="797" extrusionOk="0">
                  <a:moveTo>
                    <a:pt x="398" y="1"/>
                  </a:moveTo>
                  <a:cubicBezTo>
                    <a:pt x="178" y="1"/>
                    <a:pt x="1" y="178"/>
                    <a:pt x="1" y="399"/>
                  </a:cubicBezTo>
                  <a:cubicBezTo>
                    <a:pt x="1" y="619"/>
                    <a:pt x="178" y="796"/>
                    <a:pt x="398" y="796"/>
                  </a:cubicBezTo>
                  <a:lnTo>
                    <a:pt x="6756" y="796"/>
                  </a:lnTo>
                  <a:cubicBezTo>
                    <a:pt x="6975" y="796"/>
                    <a:pt x="7153" y="619"/>
                    <a:pt x="7153" y="399"/>
                  </a:cubicBezTo>
                  <a:cubicBezTo>
                    <a:pt x="7153" y="178"/>
                    <a:pt x="6975" y="1"/>
                    <a:pt x="6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5710256" y="2662129"/>
              <a:ext cx="75925" cy="72986"/>
            </a:xfrm>
            <a:custGeom>
              <a:avLst/>
              <a:gdLst/>
              <a:ahLst/>
              <a:cxnLst/>
              <a:rect l="l" t="t" r="r" b="b"/>
              <a:pathLst>
                <a:path w="2480" h="2384" extrusionOk="0">
                  <a:moveTo>
                    <a:pt x="1287" y="794"/>
                  </a:moveTo>
                  <a:cubicBezTo>
                    <a:pt x="1506" y="794"/>
                    <a:pt x="1684" y="972"/>
                    <a:pt x="1684" y="1193"/>
                  </a:cubicBezTo>
                  <a:cubicBezTo>
                    <a:pt x="1684" y="1432"/>
                    <a:pt x="1488" y="1591"/>
                    <a:pt x="1283" y="1591"/>
                  </a:cubicBezTo>
                  <a:cubicBezTo>
                    <a:pt x="1186" y="1591"/>
                    <a:pt x="1086" y="1555"/>
                    <a:pt x="1005" y="1474"/>
                  </a:cubicBezTo>
                  <a:cubicBezTo>
                    <a:pt x="754" y="1223"/>
                    <a:pt x="932" y="794"/>
                    <a:pt x="1287" y="794"/>
                  </a:cubicBezTo>
                  <a:close/>
                  <a:moveTo>
                    <a:pt x="1287" y="0"/>
                  </a:moveTo>
                  <a:cubicBezTo>
                    <a:pt x="976" y="0"/>
                    <a:pt x="672" y="121"/>
                    <a:pt x="444" y="349"/>
                  </a:cubicBezTo>
                  <a:cubicBezTo>
                    <a:pt x="102" y="690"/>
                    <a:pt x="0" y="1203"/>
                    <a:pt x="186" y="1648"/>
                  </a:cubicBezTo>
                  <a:cubicBezTo>
                    <a:pt x="370" y="2094"/>
                    <a:pt x="804" y="2384"/>
                    <a:pt x="1287" y="2384"/>
                  </a:cubicBezTo>
                  <a:cubicBezTo>
                    <a:pt x="1945" y="2384"/>
                    <a:pt x="2478" y="1849"/>
                    <a:pt x="2479" y="1191"/>
                  </a:cubicBezTo>
                  <a:cubicBezTo>
                    <a:pt x="2479" y="710"/>
                    <a:pt x="2188" y="275"/>
                    <a:pt x="1742" y="91"/>
                  </a:cubicBezTo>
                  <a:cubicBezTo>
                    <a:pt x="1595" y="30"/>
                    <a:pt x="1440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5710256" y="2808070"/>
              <a:ext cx="75925" cy="73047"/>
            </a:xfrm>
            <a:custGeom>
              <a:avLst/>
              <a:gdLst/>
              <a:ahLst/>
              <a:cxnLst/>
              <a:rect l="l" t="t" r="r" b="b"/>
              <a:pathLst>
                <a:path w="2480" h="2386" extrusionOk="0">
                  <a:moveTo>
                    <a:pt x="1287" y="796"/>
                  </a:moveTo>
                  <a:cubicBezTo>
                    <a:pt x="1506" y="796"/>
                    <a:pt x="1684" y="973"/>
                    <a:pt x="1684" y="1193"/>
                  </a:cubicBezTo>
                  <a:cubicBezTo>
                    <a:pt x="1684" y="1433"/>
                    <a:pt x="1488" y="1592"/>
                    <a:pt x="1284" y="1592"/>
                  </a:cubicBezTo>
                  <a:cubicBezTo>
                    <a:pt x="1186" y="1592"/>
                    <a:pt x="1087" y="1555"/>
                    <a:pt x="1005" y="1474"/>
                  </a:cubicBezTo>
                  <a:cubicBezTo>
                    <a:pt x="754" y="1225"/>
                    <a:pt x="932" y="796"/>
                    <a:pt x="1287" y="796"/>
                  </a:cubicBezTo>
                  <a:close/>
                  <a:moveTo>
                    <a:pt x="1287" y="0"/>
                  </a:moveTo>
                  <a:cubicBezTo>
                    <a:pt x="977" y="0"/>
                    <a:pt x="672" y="122"/>
                    <a:pt x="444" y="350"/>
                  </a:cubicBezTo>
                  <a:cubicBezTo>
                    <a:pt x="102" y="690"/>
                    <a:pt x="0" y="1203"/>
                    <a:pt x="185" y="1648"/>
                  </a:cubicBezTo>
                  <a:cubicBezTo>
                    <a:pt x="369" y="2094"/>
                    <a:pt x="804" y="2385"/>
                    <a:pt x="1287" y="2385"/>
                  </a:cubicBezTo>
                  <a:cubicBezTo>
                    <a:pt x="1945" y="2384"/>
                    <a:pt x="2478" y="1851"/>
                    <a:pt x="2479" y="1193"/>
                  </a:cubicBezTo>
                  <a:cubicBezTo>
                    <a:pt x="2479" y="710"/>
                    <a:pt x="2188" y="277"/>
                    <a:pt x="1742" y="91"/>
                  </a:cubicBezTo>
                  <a:cubicBezTo>
                    <a:pt x="1595" y="30"/>
                    <a:pt x="1440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5749627" y="2808101"/>
              <a:ext cx="37014" cy="73078"/>
            </a:xfrm>
            <a:custGeom>
              <a:avLst/>
              <a:gdLst/>
              <a:ahLst/>
              <a:cxnLst/>
              <a:rect l="l" t="t" r="r" b="b"/>
              <a:pathLst>
                <a:path w="1209" h="2387" extrusionOk="0">
                  <a:moveTo>
                    <a:pt x="16" y="1"/>
                  </a:moveTo>
                  <a:cubicBezTo>
                    <a:pt x="11" y="1"/>
                    <a:pt x="6" y="1"/>
                    <a:pt x="1" y="1"/>
                  </a:cubicBezTo>
                  <a:lnTo>
                    <a:pt x="1" y="796"/>
                  </a:lnTo>
                  <a:cubicBezTo>
                    <a:pt x="220" y="796"/>
                    <a:pt x="397" y="975"/>
                    <a:pt x="398" y="1193"/>
                  </a:cubicBezTo>
                  <a:lnTo>
                    <a:pt x="398" y="1193"/>
                  </a:lnTo>
                  <a:cubicBezTo>
                    <a:pt x="397" y="1412"/>
                    <a:pt x="220" y="1590"/>
                    <a:pt x="1" y="1590"/>
                  </a:cubicBezTo>
                  <a:lnTo>
                    <a:pt x="1" y="2386"/>
                  </a:lnTo>
                  <a:cubicBezTo>
                    <a:pt x="6" y="2386"/>
                    <a:pt x="11" y="2386"/>
                    <a:pt x="16" y="2386"/>
                  </a:cubicBezTo>
                  <a:cubicBezTo>
                    <a:pt x="672" y="2386"/>
                    <a:pt x="1208" y="1853"/>
                    <a:pt x="1208" y="1193"/>
                  </a:cubicBezTo>
                  <a:cubicBezTo>
                    <a:pt x="1208" y="534"/>
                    <a:pt x="672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5749627" y="2759454"/>
              <a:ext cx="109510" cy="24370"/>
            </a:xfrm>
            <a:custGeom>
              <a:avLst/>
              <a:gdLst/>
              <a:ahLst/>
              <a:cxnLst/>
              <a:rect l="l" t="t" r="r" b="b"/>
              <a:pathLst>
                <a:path w="3577" h="796" extrusionOk="0">
                  <a:moveTo>
                    <a:pt x="1" y="0"/>
                  </a:moveTo>
                  <a:lnTo>
                    <a:pt x="1" y="796"/>
                  </a:lnTo>
                  <a:lnTo>
                    <a:pt x="3180" y="796"/>
                  </a:lnTo>
                  <a:cubicBezTo>
                    <a:pt x="3399" y="796"/>
                    <a:pt x="3577" y="617"/>
                    <a:pt x="3577" y="397"/>
                  </a:cubicBezTo>
                  <a:cubicBezTo>
                    <a:pt x="3577" y="178"/>
                    <a:pt x="3399" y="0"/>
                    <a:pt x="3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5749627" y="2662129"/>
              <a:ext cx="36493" cy="72986"/>
            </a:xfrm>
            <a:custGeom>
              <a:avLst/>
              <a:gdLst/>
              <a:ahLst/>
              <a:cxnLst/>
              <a:rect l="l" t="t" r="r" b="b"/>
              <a:pathLst>
                <a:path w="1192" h="2384" extrusionOk="0">
                  <a:moveTo>
                    <a:pt x="1" y="0"/>
                  </a:moveTo>
                  <a:lnTo>
                    <a:pt x="1" y="794"/>
                  </a:lnTo>
                  <a:cubicBezTo>
                    <a:pt x="220" y="794"/>
                    <a:pt x="397" y="973"/>
                    <a:pt x="398" y="1192"/>
                  </a:cubicBezTo>
                  <a:lnTo>
                    <a:pt x="398" y="1192"/>
                  </a:lnTo>
                  <a:cubicBezTo>
                    <a:pt x="397" y="1413"/>
                    <a:pt x="220" y="1590"/>
                    <a:pt x="1" y="1590"/>
                  </a:cubicBezTo>
                  <a:lnTo>
                    <a:pt x="1" y="2384"/>
                  </a:lnTo>
                  <a:cubicBezTo>
                    <a:pt x="659" y="2384"/>
                    <a:pt x="1192" y="1851"/>
                    <a:pt x="1192" y="1193"/>
                  </a:cubicBezTo>
                  <a:cubicBezTo>
                    <a:pt x="1192" y="535"/>
                    <a:pt x="659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49" name="Google Shape;649;p36"/>
          <p:cNvSpPr txBox="1">
            <a:spLocks noGrp="1"/>
          </p:cNvSpPr>
          <p:nvPr>
            <p:ph type="title"/>
          </p:nvPr>
        </p:nvSpPr>
        <p:spPr>
          <a:xfrm>
            <a:off x="136072" y="197865"/>
            <a:ext cx="887185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Homework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0" name="Google Shape;536;p34"/>
          <p:cNvGrpSpPr/>
          <p:nvPr/>
        </p:nvGrpSpPr>
        <p:grpSpPr>
          <a:xfrm>
            <a:off x="1949645" y="4061907"/>
            <a:ext cx="899858" cy="899895"/>
            <a:chOff x="1534217" y="3180808"/>
            <a:chExt cx="372983" cy="372983"/>
          </a:xfrm>
        </p:grpSpPr>
        <p:sp>
          <p:nvSpPr>
            <p:cNvPr id="11" name="Google Shape;537;p34"/>
            <p:cNvSpPr/>
            <p:nvPr/>
          </p:nvSpPr>
          <p:spPr>
            <a:xfrm>
              <a:off x="1534217" y="3180808"/>
              <a:ext cx="372983" cy="372983"/>
            </a:xfrm>
            <a:custGeom>
              <a:avLst/>
              <a:gdLst/>
              <a:ahLst/>
              <a:cxnLst/>
              <a:rect l="l" t="t" r="r" b="b"/>
              <a:pathLst>
                <a:path w="12183" h="12183" extrusionOk="0">
                  <a:moveTo>
                    <a:pt x="6092" y="0"/>
                  </a:moveTo>
                  <a:cubicBezTo>
                    <a:pt x="2732" y="0"/>
                    <a:pt x="1" y="2732"/>
                    <a:pt x="1" y="6092"/>
                  </a:cubicBezTo>
                  <a:cubicBezTo>
                    <a:pt x="1" y="9451"/>
                    <a:pt x="2732" y="12182"/>
                    <a:pt x="6092" y="12182"/>
                  </a:cubicBezTo>
                  <a:cubicBezTo>
                    <a:pt x="9451" y="12182"/>
                    <a:pt x="12183" y="9451"/>
                    <a:pt x="12183" y="6092"/>
                  </a:cubicBezTo>
                  <a:cubicBezTo>
                    <a:pt x="12183" y="2732"/>
                    <a:pt x="9451" y="0"/>
                    <a:pt x="6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538;p34"/>
            <p:cNvSpPr/>
            <p:nvPr/>
          </p:nvSpPr>
          <p:spPr>
            <a:xfrm>
              <a:off x="1720724" y="3180808"/>
              <a:ext cx="186476" cy="372983"/>
            </a:xfrm>
            <a:custGeom>
              <a:avLst/>
              <a:gdLst/>
              <a:ahLst/>
              <a:cxnLst/>
              <a:rect l="l" t="t" r="r" b="b"/>
              <a:pathLst>
                <a:path w="6091" h="12183" extrusionOk="0">
                  <a:moveTo>
                    <a:pt x="0" y="0"/>
                  </a:moveTo>
                  <a:lnTo>
                    <a:pt x="0" y="12182"/>
                  </a:lnTo>
                  <a:cubicBezTo>
                    <a:pt x="3359" y="12182"/>
                    <a:pt x="6091" y="9451"/>
                    <a:pt x="6091" y="6092"/>
                  </a:cubicBezTo>
                  <a:cubicBezTo>
                    <a:pt x="6091" y="2732"/>
                    <a:pt x="335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539;p34"/>
            <p:cNvSpPr/>
            <p:nvPr/>
          </p:nvSpPr>
          <p:spPr>
            <a:xfrm>
              <a:off x="1611244" y="3257162"/>
              <a:ext cx="218989" cy="220336"/>
            </a:xfrm>
            <a:custGeom>
              <a:avLst/>
              <a:gdLst/>
              <a:ahLst/>
              <a:cxnLst/>
              <a:rect l="l" t="t" r="r" b="b"/>
              <a:pathLst>
                <a:path w="7153" h="7197" extrusionOk="0">
                  <a:moveTo>
                    <a:pt x="3576" y="0"/>
                  </a:moveTo>
                  <a:cubicBezTo>
                    <a:pt x="3349" y="0"/>
                    <a:pt x="3168" y="191"/>
                    <a:pt x="3179" y="419"/>
                  </a:cubicBezTo>
                  <a:lnTo>
                    <a:pt x="3179" y="3201"/>
                  </a:lnTo>
                  <a:lnTo>
                    <a:pt x="397" y="3201"/>
                  </a:lnTo>
                  <a:cubicBezTo>
                    <a:pt x="178" y="3201"/>
                    <a:pt x="0" y="3379"/>
                    <a:pt x="0" y="3600"/>
                  </a:cubicBezTo>
                  <a:cubicBezTo>
                    <a:pt x="0" y="3819"/>
                    <a:pt x="178" y="3997"/>
                    <a:pt x="397" y="3997"/>
                  </a:cubicBezTo>
                  <a:lnTo>
                    <a:pt x="3179" y="3997"/>
                  </a:lnTo>
                  <a:lnTo>
                    <a:pt x="3179" y="6779"/>
                  </a:lnTo>
                  <a:cubicBezTo>
                    <a:pt x="3168" y="7005"/>
                    <a:pt x="3349" y="7196"/>
                    <a:pt x="3576" y="7196"/>
                  </a:cubicBezTo>
                  <a:cubicBezTo>
                    <a:pt x="3804" y="7196"/>
                    <a:pt x="3985" y="7005"/>
                    <a:pt x="3973" y="6779"/>
                  </a:cubicBezTo>
                  <a:lnTo>
                    <a:pt x="3973" y="3995"/>
                  </a:lnTo>
                  <a:lnTo>
                    <a:pt x="6755" y="3995"/>
                  </a:lnTo>
                  <a:cubicBezTo>
                    <a:pt x="6975" y="3995"/>
                    <a:pt x="7152" y="3818"/>
                    <a:pt x="7152" y="3598"/>
                  </a:cubicBezTo>
                  <a:cubicBezTo>
                    <a:pt x="7152" y="3377"/>
                    <a:pt x="6975" y="3200"/>
                    <a:pt x="6755" y="3200"/>
                  </a:cubicBezTo>
                  <a:lnTo>
                    <a:pt x="6755" y="3201"/>
                  </a:lnTo>
                  <a:lnTo>
                    <a:pt x="3973" y="3201"/>
                  </a:lnTo>
                  <a:lnTo>
                    <a:pt x="3973" y="419"/>
                  </a:lnTo>
                  <a:cubicBezTo>
                    <a:pt x="3985" y="191"/>
                    <a:pt x="3804" y="0"/>
                    <a:pt x="3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540;p34"/>
            <p:cNvSpPr/>
            <p:nvPr/>
          </p:nvSpPr>
          <p:spPr>
            <a:xfrm>
              <a:off x="1720662" y="3257835"/>
              <a:ext cx="109571" cy="218989"/>
            </a:xfrm>
            <a:custGeom>
              <a:avLst/>
              <a:gdLst/>
              <a:ahLst/>
              <a:cxnLst/>
              <a:rect l="l" t="t" r="r" b="b"/>
              <a:pathLst>
                <a:path w="3579" h="7153" extrusionOk="0">
                  <a:moveTo>
                    <a:pt x="1" y="0"/>
                  </a:moveTo>
                  <a:lnTo>
                    <a:pt x="1" y="7152"/>
                  </a:lnTo>
                  <a:cubicBezTo>
                    <a:pt x="222" y="7152"/>
                    <a:pt x="399" y="6973"/>
                    <a:pt x="399" y="6754"/>
                  </a:cubicBezTo>
                  <a:lnTo>
                    <a:pt x="399" y="3973"/>
                  </a:lnTo>
                  <a:lnTo>
                    <a:pt x="3181" y="3973"/>
                  </a:lnTo>
                  <a:cubicBezTo>
                    <a:pt x="3401" y="3973"/>
                    <a:pt x="3578" y="3796"/>
                    <a:pt x="3578" y="3576"/>
                  </a:cubicBezTo>
                  <a:cubicBezTo>
                    <a:pt x="3578" y="3355"/>
                    <a:pt x="3401" y="3178"/>
                    <a:pt x="3181" y="3178"/>
                  </a:cubicBezTo>
                  <a:lnTo>
                    <a:pt x="3181" y="3179"/>
                  </a:lnTo>
                  <a:lnTo>
                    <a:pt x="399" y="3179"/>
                  </a:lnTo>
                  <a:lnTo>
                    <a:pt x="399" y="397"/>
                  </a:lnTo>
                  <a:cubicBezTo>
                    <a:pt x="399" y="178"/>
                    <a:pt x="222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23720" y="1412583"/>
            <a:ext cx="3414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b="1" dirty="0">
                <a:latin typeface="Arial Black" panose="020B0A04020102020204" pitchFamily="34" charset="0"/>
                <a:cs typeface="Arial Black" panose="020B0A04020102020204" pitchFamily="34" charset="0"/>
              </a:rPr>
              <a:t>Compulsory</a:t>
            </a:r>
            <a:endParaRPr kumimoji="1" lang="en-US" altLang="zh-CN" sz="2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9976" y="2571750"/>
            <a:ext cx="3759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dirty="0"/>
              <a:t>Finish 2d on Page 14.</a:t>
            </a:r>
            <a:endParaRPr lang="zh-CN" altLang="en-US" sz="2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4716924" y="1412583"/>
            <a:ext cx="3414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b="1" dirty="0">
                <a:latin typeface="Arial Black" panose="020B0A04020102020204" pitchFamily="34" charset="0"/>
                <a:cs typeface="Arial Black" panose="020B0A04020102020204" pitchFamily="34" charset="0"/>
              </a:rPr>
              <a:t>Optional</a:t>
            </a:r>
            <a:endParaRPr kumimoji="1" lang="en-US" altLang="zh-CN" sz="24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16924" y="1987779"/>
            <a:ext cx="3595342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400" dirty="0"/>
              <a:t>Make a video based on your report and send it to 312941643@qq.com.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74;p30"/>
          <p:cNvSpPr txBox="1"/>
          <p:nvPr/>
        </p:nvSpPr>
        <p:spPr>
          <a:xfrm>
            <a:off x="669293" y="418650"/>
            <a:ext cx="7704000" cy="627929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2500" b="1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教学目标：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7840" y="1174115"/>
            <a:ext cx="7845425" cy="34442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  <a:p>
            <a:pPr algn="l">
              <a:buSzTx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b="1"/>
              <a:t> 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识图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Tx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通过阅读和梳理语篇，能结合频度副词和百分数来描述饼状图中的数字信息，并初步认识饼状图及了解饼状图的构成。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Tx/>
            </a:pP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Tx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读图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Tx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通过同伴和小组讨论，学生能够解读饼状图中的数字信息，并基于饼状图提供的信息对作者观点进行解码。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Tx/>
            </a:pP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Tx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制图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Tx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通过调查班级同学的业余活动频次，小组合作制作饼状图，并结合数据提炼结论，培养从事实到观点的高阶思维品质。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Tx/>
            </a:pP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Tx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品图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Tx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通过小组间相互展示调查报告，相互评析调查结果及所制图形，初步形成客观看待世界的意识。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2"/>
          <p:cNvSpPr/>
          <p:nvPr/>
        </p:nvSpPr>
        <p:spPr>
          <a:xfrm>
            <a:off x="801790" y="3869540"/>
            <a:ext cx="7694100" cy="806100"/>
          </a:xfrm>
          <a:prstGeom prst="rect">
            <a:avLst/>
          </a:prstGeom>
          <a:solidFill>
            <a:srgbClr val="5263BD">
              <a:alpha val="4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3" name="Google Shape;913;p42"/>
          <p:cNvSpPr txBox="1">
            <a:spLocks noGrp="1"/>
          </p:cNvSpPr>
          <p:nvPr>
            <p:ph type="title"/>
          </p:nvPr>
        </p:nvSpPr>
        <p:spPr>
          <a:xfrm>
            <a:off x="756920" y="3194685"/>
            <a:ext cx="7915910" cy="11468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>
                <a:latin typeface="Arial Bold" panose="020B0604020202020204" charset="0"/>
                <a:cs typeface="Arial Bold" panose="020B0604020202020204" charset="0"/>
              </a:rPr>
              <a:t>Math is as useful and beautiful  as language.</a:t>
            </a:r>
            <a:br>
              <a:rPr lang="en-US" altLang="en-GB" dirty="0">
                <a:latin typeface="Arial Bold" panose="020B0604020202020204" charset="0"/>
                <a:cs typeface="Arial Bold" panose="020B0604020202020204" charset="0"/>
              </a:rPr>
            </a:br>
            <a:r>
              <a:rPr lang="en-GB" dirty="0">
                <a:latin typeface="Arial Bold" panose="020B0604020202020204" charset="0"/>
                <a:cs typeface="Arial Bold" panose="020B0604020202020204" charset="0"/>
              </a:rPr>
              <a:t>Data is</a:t>
            </a:r>
            <a:r>
              <a:rPr lang="en-US" altLang="en-GB" dirty="0">
                <a:latin typeface="Arial Bold" panose="020B0604020202020204" charset="0"/>
                <a:cs typeface="Arial Bold" panose="020B0604020202020204" charset="0"/>
              </a:rPr>
              <a:t> sometimes</a:t>
            </a:r>
            <a:r>
              <a:rPr lang="en-GB" dirty="0">
                <a:latin typeface="Arial Bold" panose="020B0604020202020204" charset="0"/>
                <a:cs typeface="Arial Bold" panose="020B0604020202020204" charset="0"/>
              </a:rPr>
              <a:t> worth a thousand words.</a:t>
            </a:r>
            <a:endParaRPr dirty="0">
              <a:latin typeface="Arial Bold" panose="020B0604020202020204" charset="0"/>
              <a:cs typeface="Arial Bol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1301416" y="3692712"/>
            <a:ext cx="3410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Internet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301416" y="1644628"/>
            <a:ext cx="3410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TV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01416" y="2668670"/>
            <a:ext cx="3410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computer games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013754" y="1645402"/>
            <a:ext cx="3410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the movies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013754" y="3685783"/>
            <a:ext cx="3410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camping in the country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013754" y="2701465"/>
            <a:ext cx="3410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or play sports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Google Shape;371;p30"/>
          <p:cNvSpPr txBox="1"/>
          <p:nvPr/>
        </p:nvSpPr>
        <p:spPr>
          <a:xfrm>
            <a:off x="680233" y="1670511"/>
            <a:ext cx="569790" cy="348343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 lang="en-GB" sz="2400" dirty="0"/>
          </a:p>
        </p:txBody>
      </p:sp>
      <p:sp>
        <p:nvSpPr>
          <p:cNvPr id="50" name="Google Shape;371;p30"/>
          <p:cNvSpPr txBox="1"/>
          <p:nvPr/>
        </p:nvSpPr>
        <p:spPr>
          <a:xfrm>
            <a:off x="680233" y="2694553"/>
            <a:ext cx="569790" cy="348343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 lang="en-GB" sz="2400" dirty="0"/>
          </a:p>
        </p:txBody>
      </p:sp>
      <p:sp>
        <p:nvSpPr>
          <p:cNvPr id="51" name="Google Shape;371;p30"/>
          <p:cNvSpPr txBox="1"/>
          <p:nvPr/>
        </p:nvSpPr>
        <p:spPr>
          <a:xfrm>
            <a:off x="680233" y="3744479"/>
            <a:ext cx="569790" cy="348343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 lang="en-GB" sz="2400" dirty="0"/>
          </a:p>
        </p:txBody>
      </p:sp>
      <p:sp>
        <p:nvSpPr>
          <p:cNvPr id="52" name="Google Shape;371;p30"/>
          <p:cNvSpPr txBox="1"/>
          <p:nvPr/>
        </p:nvSpPr>
        <p:spPr>
          <a:xfrm>
            <a:off x="4287105" y="1670511"/>
            <a:ext cx="569790" cy="348343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 lang="en-GB" sz="2400" dirty="0"/>
          </a:p>
        </p:txBody>
      </p:sp>
      <p:sp>
        <p:nvSpPr>
          <p:cNvPr id="53" name="Google Shape;371;p30"/>
          <p:cNvSpPr txBox="1"/>
          <p:nvPr/>
        </p:nvSpPr>
        <p:spPr>
          <a:xfrm>
            <a:off x="4287105" y="2668670"/>
            <a:ext cx="569790" cy="348343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 lang="en-GB" sz="2400" dirty="0"/>
          </a:p>
        </p:txBody>
      </p:sp>
      <p:sp>
        <p:nvSpPr>
          <p:cNvPr id="54" name="Google Shape;371;p30"/>
          <p:cNvSpPr txBox="1"/>
          <p:nvPr/>
        </p:nvSpPr>
        <p:spPr>
          <a:xfrm>
            <a:off x="4287105" y="3697843"/>
            <a:ext cx="569790" cy="348343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 lang="en-GB" sz="2400" dirty="0"/>
          </a:p>
        </p:txBody>
      </p:sp>
      <p:sp>
        <p:nvSpPr>
          <p:cNvPr id="13" name="Google Shape;374;p30"/>
          <p:cNvSpPr txBox="1"/>
          <p:nvPr/>
        </p:nvSpPr>
        <p:spPr>
          <a:xfrm>
            <a:off x="669293" y="418650"/>
            <a:ext cx="7704000" cy="627929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2500" b="1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algn="l"/>
            <a:r>
              <a:rPr lang="en-GB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2a  Rank these activities according to how often you think </a:t>
            </a:r>
            <a:br>
              <a:rPr lang="en-GB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</a:br>
            <a:r>
              <a:rPr lang="en-GB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    </a:t>
            </a:r>
            <a:r>
              <a:rPr lang="en-GB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your classmates do them.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542317" y="4273174"/>
            <a:ext cx="3468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Internet</a:t>
            </a:r>
            <a:endParaRPr lang="zh-CN" alt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42317" y="3672476"/>
            <a:ext cx="3468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TV</a:t>
            </a:r>
            <a:endParaRPr lang="zh-CN" alt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42317" y="3071777"/>
            <a:ext cx="3468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computer games</a:t>
            </a:r>
            <a:endParaRPr lang="zh-CN" alt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42317" y="2471078"/>
            <a:ext cx="3468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the movies</a:t>
            </a:r>
            <a:endParaRPr lang="zh-CN" alt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542317" y="1870379"/>
            <a:ext cx="367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camping in the country</a:t>
            </a:r>
            <a:endParaRPr lang="zh-CN" alt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542318" y="1269680"/>
            <a:ext cx="3623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or play sports</a:t>
            </a:r>
            <a:endParaRPr lang="zh-CN" alt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1186921"/>
            <a:ext cx="3076416" cy="1140305"/>
            <a:chOff x="0" y="1186921"/>
            <a:chExt cx="3076416" cy="1140305"/>
          </a:xfrm>
        </p:grpSpPr>
        <p:sp>
          <p:nvSpPr>
            <p:cNvPr id="5" name="文本框 4"/>
            <p:cNvSpPr txBox="1"/>
            <p:nvPr/>
          </p:nvSpPr>
          <p:spPr>
            <a:xfrm>
              <a:off x="0" y="1351430"/>
              <a:ext cx="2715491" cy="560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GB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1=most often</a:t>
              </a:r>
              <a:endParaRPr lang="en-GB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弧 5"/>
            <p:cNvSpPr/>
            <p:nvPr/>
          </p:nvSpPr>
          <p:spPr>
            <a:xfrm rot="17321011">
              <a:off x="1870261" y="1121071"/>
              <a:ext cx="1140305" cy="1272005"/>
            </a:xfrm>
            <a:prstGeom prst="arc">
              <a:avLst>
                <a:gd name="adj1" fmla="val 16200000"/>
                <a:gd name="adj2" fmla="val 76897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3342" y="3582075"/>
            <a:ext cx="2644140" cy="1138555"/>
            <a:chOff x="153342" y="3582075"/>
            <a:chExt cx="2644140" cy="1138555"/>
          </a:xfrm>
        </p:grpSpPr>
        <p:sp>
          <p:nvSpPr>
            <p:cNvPr id="31" name="文本框 30"/>
            <p:cNvSpPr txBox="1"/>
            <p:nvPr/>
          </p:nvSpPr>
          <p:spPr>
            <a:xfrm>
              <a:off x="153342" y="3792525"/>
              <a:ext cx="2423429" cy="6123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GB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6=least often</a:t>
              </a:r>
              <a:endParaRPr lang="zh-CN" altLang="en-US" sz="2000" dirty="0"/>
            </a:p>
          </p:txBody>
        </p:sp>
        <p:sp>
          <p:nvSpPr>
            <p:cNvPr id="7" name="弧 6"/>
            <p:cNvSpPr/>
            <p:nvPr/>
          </p:nvSpPr>
          <p:spPr>
            <a:xfrm rot="8657849">
              <a:off x="1663372" y="3582075"/>
              <a:ext cx="1134110" cy="1138555"/>
            </a:xfrm>
            <a:prstGeom prst="arc">
              <a:avLst>
                <a:gd name="adj1" fmla="val 16200000"/>
                <a:gd name="adj2" fmla="val 76897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Google Shape;374;p30"/>
          <p:cNvSpPr txBox="1"/>
          <p:nvPr/>
        </p:nvSpPr>
        <p:spPr>
          <a:xfrm>
            <a:off x="669293" y="418650"/>
            <a:ext cx="7704000" cy="627929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2500" b="1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algn="l"/>
            <a:r>
              <a:rPr lang="en-GB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2a  Rank these activities according to how often you think </a:t>
            </a:r>
            <a:br>
              <a:rPr lang="en-GB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</a:br>
            <a:r>
              <a:rPr lang="en-GB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    </a:t>
            </a:r>
            <a:r>
              <a:rPr lang="en-GB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your classmates do them.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Google Shape;371;p30"/>
          <p:cNvSpPr txBox="1"/>
          <p:nvPr/>
        </p:nvSpPr>
        <p:spPr>
          <a:xfrm>
            <a:off x="2513238" y="1306786"/>
            <a:ext cx="721279" cy="348343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r>
              <a:rPr lang="en-US" altLang="zh-CN" sz="2400" dirty="0"/>
              <a:t>1</a:t>
            </a:r>
            <a:endParaRPr lang="en-GB" sz="2400" dirty="0"/>
          </a:p>
        </p:txBody>
      </p:sp>
      <p:sp>
        <p:nvSpPr>
          <p:cNvPr id="4" name="Google Shape;371;p30"/>
          <p:cNvSpPr txBox="1"/>
          <p:nvPr/>
        </p:nvSpPr>
        <p:spPr>
          <a:xfrm>
            <a:off x="2513238" y="1891569"/>
            <a:ext cx="721279" cy="348343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r>
              <a:rPr lang="en-US" altLang="zh-CN" sz="2400" dirty="0"/>
              <a:t>2</a:t>
            </a:r>
            <a:endParaRPr lang="en-GB" sz="2400" dirty="0"/>
          </a:p>
        </p:txBody>
      </p:sp>
      <p:sp>
        <p:nvSpPr>
          <p:cNvPr id="10" name="Google Shape;371;p30"/>
          <p:cNvSpPr txBox="1"/>
          <p:nvPr/>
        </p:nvSpPr>
        <p:spPr>
          <a:xfrm>
            <a:off x="2513238" y="2476352"/>
            <a:ext cx="721279" cy="348343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r>
              <a:rPr lang="en-US" altLang="zh-CN" sz="2400" dirty="0"/>
              <a:t>3</a:t>
            </a:r>
            <a:endParaRPr lang="en-GB" sz="2400" dirty="0"/>
          </a:p>
        </p:txBody>
      </p:sp>
      <p:sp>
        <p:nvSpPr>
          <p:cNvPr id="11" name="Google Shape;371;p30"/>
          <p:cNvSpPr txBox="1"/>
          <p:nvPr/>
        </p:nvSpPr>
        <p:spPr>
          <a:xfrm>
            <a:off x="2513238" y="3061135"/>
            <a:ext cx="721279" cy="348343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r>
              <a:rPr lang="en-US" altLang="zh-CN" sz="2400" dirty="0"/>
              <a:t>4</a:t>
            </a:r>
            <a:endParaRPr lang="en-GB" sz="2400" dirty="0"/>
          </a:p>
        </p:txBody>
      </p:sp>
      <p:sp>
        <p:nvSpPr>
          <p:cNvPr id="18" name="Google Shape;371;p30"/>
          <p:cNvSpPr txBox="1"/>
          <p:nvPr/>
        </p:nvSpPr>
        <p:spPr>
          <a:xfrm>
            <a:off x="2513238" y="3645918"/>
            <a:ext cx="721279" cy="348343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r>
              <a:rPr lang="en-US" altLang="zh-CN" sz="2400" dirty="0"/>
              <a:t>5</a:t>
            </a:r>
            <a:endParaRPr lang="en-GB" sz="2400" dirty="0"/>
          </a:p>
        </p:txBody>
      </p:sp>
      <p:sp>
        <p:nvSpPr>
          <p:cNvPr id="19" name="Google Shape;371;p30"/>
          <p:cNvSpPr txBox="1"/>
          <p:nvPr/>
        </p:nvSpPr>
        <p:spPr>
          <a:xfrm>
            <a:off x="2513238" y="4230700"/>
            <a:ext cx="721279" cy="348343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 i="0" u="none" strike="noStrike" cap="non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r>
              <a:rPr lang="en-US" altLang="zh-CN" sz="2400" dirty="0"/>
              <a:t>6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53171" y="917096"/>
            <a:ext cx="4168412" cy="4075291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2" name="Google Shape;522;p33"/>
          <p:cNvSpPr txBox="1">
            <a:spLocks noGrp="1"/>
          </p:cNvSpPr>
          <p:nvPr>
            <p:ph type="title"/>
          </p:nvPr>
        </p:nvSpPr>
        <p:spPr>
          <a:xfrm>
            <a:off x="153171" y="151109"/>
            <a:ext cx="883765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2b Read the article and complete the pie charts on the next page.</a:t>
            </a:r>
            <a:endParaRPr sz="21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28706" r="9581" b="16895"/>
          <a:stretch>
            <a:fillRect/>
          </a:stretch>
        </p:blipFill>
        <p:spPr>
          <a:xfrm>
            <a:off x="252189" y="991528"/>
            <a:ext cx="3962623" cy="39207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5791" t="6040" r="14175" b="70794"/>
          <a:stretch>
            <a:fillRect/>
          </a:stretch>
        </p:blipFill>
        <p:spPr>
          <a:xfrm>
            <a:off x="4399256" y="1606265"/>
            <a:ext cx="4658269" cy="1961161"/>
          </a:xfrm>
          <a:prstGeom prst="rect">
            <a:avLst/>
          </a:prstGeom>
        </p:spPr>
      </p:pic>
      <p:grpSp>
        <p:nvGrpSpPr>
          <p:cNvPr id="13" name="Google Shape;1571;p52"/>
          <p:cNvGrpSpPr/>
          <p:nvPr/>
        </p:nvGrpSpPr>
        <p:grpSpPr>
          <a:xfrm>
            <a:off x="6349684" y="4028216"/>
            <a:ext cx="722629" cy="725795"/>
            <a:chOff x="2339973" y="2585101"/>
            <a:chExt cx="379075" cy="373044"/>
          </a:xfrm>
        </p:grpSpPr>
        <p:sp>
          <p:nvSpPr>
            <p:cNvPr id="14" name="Google Shape;1572;p52"/>
            <p:cNvSpPr/>
            <p:nvPr/>
          </p:nvSpPr>
          <p:spPr>
            <a:xfrm>
              <a:off x="2340126" y="2589357"/>
              <a:ext cx="198508" cy="196120"/>
            </a:xfrm>
            <a:custGeom>
              <a:avLst/>
              <a:gdLst/>
              <a:ahLst/>
              <a:cxnLst/>
              <a:rect l="l" t="t" r="r" b="b"/>
              <a:pathLst>
                <a:path w="6484" h="6406" extrusionOk="0">
                  <a:moveTo>
                    <a:pt x="2733" y="0"/>
                  </a:moveTo>
                  <a:cubicBezTo>
                    <a:pt x="2629" y="0"/>
                    <a:pt x="2526" y="40"/>
                    <a:pt x="2447" y="119"/>
                  </a:cubicBezTo>
                  <a:lnTo>
                    <a:pt x="158" y="2407"/>
                  </a:lnTo>
                  <a:cubicBezTo>
                    <a:pt x="0" y="2567"/>
                    <a:pt x="0" y="2823"/>
                    <a:pt x="158" y="2980"/>
                  </a:cubicBezTo>
                  <a:lnTo>
                    <a:pt x="3466" y="6287"/>
                  </a:lnTo>
                  <a:cubicBezTo>
                    <a:pt x="3541" y="6364"/>
                    <a:pt x="3643" y="6406"/>
                    <a:pt x="3750" y="6406"/>
                  </a:cubicBezTo>
                  <a:lnTo>
                    <a:pt x="3752" y="6406"/>
                  </a:lnTo>
                  <a:cubicBezTo>
                    <a:pt x="3859" y="6406"/>
                    <a:pt x="3961" y="6364"/>
                    <a:pt x="4038" y="6287"/>
                  </a:cubicBezTo>
                  <a:lnTo>
                    <a:pt x="6326" y="3999"/>
                  </a:lnTo>
                  <a:cubicBezTo>
                    <a:pt x="6484" y="3840"/>
                    <a:pt x="6484" y="3583"/>
                    <a:pt x="6326" y="3426"/>
                  </a:cubicBezTo>
                  <a:lnTo>
                    <a:pt x="3018" y="119"/>
                  </a:lnTo>
                  <a:cubicBezTo>
                    <a:pt x="2940" y="40"/>
                    <a:pt x="2836" y="0"/>
                    <a:pt x="2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73;p52"/>
            <p:cNvSpPr/>
            <p:nvPr/>
          </p:nvSpPr>
          <p:spPr>
            <a:xfrm>
              <a:off x="2511448" y="2760678"/>
              <a:ext cx="198508" cy="196120"/>
            </a:xfrm>
            <a:custGeom>
              <a:avLst/>
              <a:gdLst/>
              <a:ahLst/>
              <a:cxnLst/>
              <a:rect l="l" t="t" r="r" b="b"/>
              <a:pathLst>
                <a:path w="6484" h="6406" extrusionOk="0">
                  <a:moveTo>
                    <a:pt x="2733" y="0"/>
                  </a:moveTo>
                  <a:cubicBezTo>
                    <a:pt x="2629" y="0"/>
                    <a:pt x="2526" y="40"/>
                    <a:pt x="2447" y="119"/>
                  </a:cubicBezTo>
                  <a:lnTo>
                    <a:pt x="159" y="2407"/>
                  </a:lnTo>
                  <a:cubicBezTo>
                    <a:pt x="0" y="2567"/>
                    <a:pt x="0" y="2821"/>
                    <a:pt x="159" y="2980"/>
                  </a:cubicBezTo>
                  <a:lnTo>
                    <a:pt x="3464" y="6287"/>
                  </a:lnTo>
                  <a:cubicBezTo>
                    <a:pt x="3541" y="6362"/>
                    <a:pt x="3643" y="6406"/>
                    <a:pt x="3750" y="6406"/>
                  </a:cubicBezTo>
                  <a:lnTo>
                    <a:pt x="3752" y="6406"/>
                  </a:lnTo>
                  <a:cubicBezTo>
                    <a:pt x="3859" y="6406"/>
                    <a:pt x="3961" y="6362"/>
                    <a:pt x="4038" y="6287"/>
                  </a:cubicBezTo>
                  <a:lnTo>
                    <a:pt x="6326" y="3999"/>
                  </a:lnTo>
                  <a:cubicBezTo>
                    <a:pt x="6484" y="3840"/>
                    <a:pt x="6484" y="3583"/>
                    <a:pt x="6326" y="3426"/>
                  </a:cubicBezTo>
                  <a:lnTo>
                    <a:pt x="3020" y="119"/>
                  </a:lnTo>
                  <a:cubicBezTo>
                    <a:pt x="2941" y="40"/>
                    <a:pt x="2837" y="0"/>
                    <a:pt x="2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574;p52"/>
            <p:cNvSpPr/>
            <p:nvPr/>
          </p:nvSpPr>
          <p:spPr>
            <a:xfrm>
              <a:off x="2591782" y="2788630"/>
              <a:ext cx="53974" cy="52719"/>
            </a:xfrm>
            <a:custGeom>
              <a:avLst/>
              <a:gdLst/>
              <a:ahLst/>
              <a:cxnLst/>
              <a:rect l="l" t="t" r="r" b="b"/>
              <a:pathLst>
                <a:path w="1763" h="1722" extrusionOk="0">
                  <a:moveTo>
                    <a:pt x="1190" y="0"/>
                  </a:moveTo>
                  <a:lnTo>
                    <a:pt x="163" y="1027"/>
                  </a:lnTo>
                  <a:cubicBezTo>
                    <a:pt x="2" y="1185"/>
                    <a:pt x="1" y="1443"/>
                    <a:pt x="160" y="1602"/>
                  </a:cubicBezTo>
                  <a:cubicBezTo>
                    <a:pt x="239" y="1682"/>
                    <a:pt x="343" y="1721"/>
                    <a:pt x="447" y="1721"/>
                  </a:cubicBezTo>
                  <a:cubicBezTo>
                    <a:pt x="552" y="1721"/>
                    <a:pt x="657" y="1681"/>
                    <a:pt x="736" y="1600"/>
                  </a:cubicBezTo>
                  <a:lnTo>
                    <a:pt x="1763" y="573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575;p52"/>
            <p:cNvSpPr/>
            <p:nvPr/>
          </p:nvSpPr>
          <p:spPr>
            <a:xfrm>
              <a:off x="2455759" y="2652393"/>
              <a:ext cx="53699" cy="52474"/>
            </a:xfrm>
            <a:custGeom>
              <a:avLst/>
              <a:gdLst/>
              <a:ahLst/>
              <a:cxnLst/>
              <a:rect l="l" t="t" r="r" b="b"/>
              <a:pathLst>
                <a:path w="1754" h="1714" extrusionOk="0">
                  <a:moveTo>
                    <a:pt x="1183" y="0"/>
                  </a:moveTo>
                  <a:lnTo>
                    <a:pt x="156" y="1025"/>
                  </a:lnTo>
                  <a:cubicBezTo>
                    <a:pt x="0" y="1184"/>
                    <a:pt x="2" y="1437"/>
                    <a:pt x="159" y="1595"/>
                  </a:cubicBezTo>
                  <a:cubicBezTo>
                    <a:pt x="238" y="1674"/>
                    <a:pt x="342" y="1713"/>
                    <a:pt x="445" y="1713"/>
                  </a:cubicBezTo>
                  <a:cubicBezTo>
                    <a:pt x="547" y="1713"/>
                    <a:pt x="650" y="1675"/>
                    <a:pt x="729" y="1598"/>
                  </a:cubicBezTo>
                  <a:lnTo>
                    <a:pt x="1754" y="57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576;p52"/>
            <p:cNvSpPr/>
            <p:nvPr/>
          </p:nvSpPr>
          <p:spPr>
            <a:xfrm>
              <a:off x="2586363" y="2585101"/>
              <a:ext cx="132685" cy="125460"/>
            </a:xfrm>
            <a:custGeom>
              <a:avLst/>
              <a:gdLst/>
              <a:ahLst/>
              <a:cxnLst/>
              <a:rect l="l" t="t" r="r" b="b"/>
              <a:pathLst>
                <a:path w="4334" h="4098" extrusionOk="0">
                  <a:moveTo>
                    <a:pt x="2113" y="1"/>
                  </a:moveTo>
                  <a:cubicBezTo>
                    <a:pt x="1595" y="1"/>
                    <a:pt x="1077" y="199"/>
                    <a:pt x="682" y="595"/>
                  </a:cubicBezTo>
                  <a:lnTo>
                    <a:pt x="158" y="1118"/>
                  </a:lnTo>
                  <a:cubicBezTo>
                    <a:pt x="0" y="1275"/>
                    <a:pt x="0" y="1531"/>
                    <a:pt x="158" y="1691"/>
                  </a:cubicBezTo>
                  <a:lnTo>
                    <a:pt x="2447" y="3979"/>
                  </a:lnTo>
                  <a:cubicBezTo>
                    <a:pt x="2523" y="4056"/>
                    <a:pt x="2625" y="4097"/>
                    <a:pt x="2732" y="4097"/>
                  </a:cubicBezTo>
                  <a:cubicBezTo>
                    <a:pt x="2839" y="4097"/>
                    <a:pt x="2943" y="4056"/>
                    <a:pt x="3019" y="3979"/>
                  </a:cubicBezTo>
                  <a:lnTo>
                    <a:pt x="3543" y="3456"/>
                  </a:lnTo>
                  <a:cubicBezTo>
                    <a:pt x="4333" y="2665"/>
                    <a:pt x="4333" y="1384"/>
                    <a:pt x="3543" y="595"/>
                  </a:cubicBezTo>
                  <a:cubicBezTo>
                    <a:pt x="3148" y="199"/>
                    <a:pt x="2631" y="1"/>
                    <a:pt x="2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577;p52"/>
            <p:cNvSpPr/>
            <p:nvPr/>
          </p:nvSpPr>
          <p:spPr>
            <a:xfrm>
              <a:off x="2626193" y="2603256"/>
              <a:ext cx="92855" cy="107306"/>
            </a:xfrm>
            <a:custGeom>
              <a:avLst/>
              <a:gdLst/>
              <a:ahLst/>
              <a:cxnLst/>
              <a:rect l="l" t="t" r="r" b="b"/>
              <a:pathLst>
                <a:path w="3033" h="3505" extrusionOk="0">
                  <a:moveTo>
                    <a:pt x="2242" y="0"/>
                  </a:moveTo>
                  <a:lnTo>
                    <a:pt x="1" y="2242"/>
                  </a:lnTo>
                  <a:lnTo>
                    <a:pt x="1146" y="3386"/>
                  </a:lnTo>
                  <a:cubicBezTo>
                    <a:pt x="1225" y="3465"/>
                    <a:pt x="1329" y="3505"/>
                    <a:pt x="1432" y="3505"/>
                  </a:cubicBezTo>
                  <a:cubicBezTo>
                    <a:pt x="1535" y="3505"/>
                    <a:pt x="1639" y="3465"/>
                    <a:pt x="1718" y="3386"/>
                  </a:cubicBezTo>
                  <a:lnTo>
                    <a:pt x="2242" y="2863"/>
                  </a:lnTo>
                  <a:cubicBezTo>
                    <a:pt x="3032" y="2072"/>
                    <a:pt x="3032" y="791"/>
                    <a:pt x="2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1578;p52"/>
            <p:cNvSpPr/>
            <p:nvPr/>
          </p:nvSpPr>
          <p:spPr>
            <a:xfrm>
              <a:off x="2372670" y="2610542"/>
              <a:ext cx="314875" cy="314845"/>
            </a:xfrm>
            <a:custGeom>
              <a:avLst/>
              <a:gdLst/>
              <a:ahLst/>
              <a:cxnLst/>
              <a:rect l="l" t="t" r="r" b="b"/>
              <a:pathLst>
                <a:path w="10285" h="10284" extrusionOk="0">
                  <a:moveTo>
                    <a:pt x="7424" y="0"/>
                  </a:moveTo>
                  <a:lnTo>
                    <a:pt x="120" y="7305"/>
                  </a:lnTo>
                  <a:cubicBezTo>
                    <a:pt x="44" y="7380"/>
                    <a:pt x="1" y="7482"/>
                    <a:pt x="1" y="7590"/>
                  </a:cubicBezTo>
                  <a:lnTo>
                    <a:pt x="2" y="7590"/>
                  </a:lnTo>
                  <a:cubicBezTo>
                    <a:pt x="1" y="7697"/>
                    <a:pt x="44" y="7801"/>
                    <a:pt x="120" y="7878"/>
                  </a:cubicBezTo>
                  <a:lnTo>
                    <a:pt x="2409" y="10166"/>
                  </a:lnTo>
                  <a:cubicBezTo>
                    <a:pt x="2488" y="10244"/>
                    <a:pt x="2591" y="10284"/>
                    <a:pt x="2695" y="10284"/>
                  </a:cubicBezTo>
                  <a:cubicBezTo>
                    <a:pt x="2799" y="10284"/>
                    <a:pt x="2903" y="10244"/>
                    <a:pt x="2982" y="10166"/>
                  </a:cubicBezTo>
                  <a:lnTo>
                    <a:pt x="10285" y="2863"/>
                  </a:lnTo>
                  <a:cubicBezTo>
                    <a:pt x="9727" y="2303"/>
                    <a:pt x="7424" y="0"/>
                    <a:pt x="7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1579;p52"/>
            <p:cNvSpPr/>
            <p:nvPr/>
          </p:nvSpPr>
          <p:spPr>
            <a:xfrm>
              <a:off x="2411337" y="2654322"/>
              <a:ext cx="276209" cy="271096"/>
            </a:xfrm>
            <a:custGeom>
              <a:avLst/>
              <a:gdLst/>
              <a:ahLst/>
              <a:cxnLst/>
              <a:rect l="l" t="t" r="r" b="b"/>
              <a:pathLst>
                <a:path w="9022" h="8855" extrusionOk="0">
                  <a:moveTo>
                    <a:pt x="7592" y="1"/>
                  </a:moveTo>
                  <a:lnTo>
                    <a:pt x="3796" y="3796"/>
                  </a:lnTo>
                  <a:lnTo>
                    <a:pt x="63" y="7530"/>
                  </a:lnTo>
                  <a:lnTo>
                    <a:pt x="1" y="7592"/>
                  </a:lnTo>
                  <a:lnTo>
                    <a:pt x="573" y="8164"/>
                  </a:lnTo>
                  <a:lnTo>
                    <a:pt x="1146" y="8736"/>
                  </a:lnTo>
                  <a:cubicBezTo>
                    <a:pt x="1225" y="8815"/>
                    <a:pt x="1328" y="8855"/>
                    <a:pt x="1432" y="8855"/>
                  </a:cubicBezTo>
                  <a:cubicBezTo>
                    <a:pt x="1535" y="8855"/>
                    <a:pt x="1639" y="8815"/>
                    <a:pt x="1717" y="8736"/>
                  </a:cubicBezTo>
                  <a:lnTo>
                    <a:pt x="5226" y="5227"/>
                  </a:lnTo>
                  <a:lnTo>
                    <a:pt x="9022" y="1433"/>
                  </a:lnTo>
                  <a:lnTo>
                    <a:pt x="8164" y="574"/>
                  </a:lnTo>
                  <a:lnTo>
                    <a:pt x="75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580;p52"/>
            <p:cNvSpPr/>
            <p:nvPr/>
          </p:nvSpPr>
          <p:spPr>
            <a:xfrm>
              <a:off x="2340004" y="2830511"/>
              <a:ext cx="130787" cy="127634"/>
            </a:xfrm>
            <a:custGeom>
              <a:avLst/>
              <a:gdLst/>
              <a:ahLst/>
              <a:cxnLst/>
              <a:rect l="l" t="t" r="r" b="b"/>
              <a:pathLst>
                <a:path w="4272" h="4169" extrusionOk="0">
                  <a:moveTo>
                    <a:pt x="1474" y="1"/>
                  </a:moveTo>
                  <a:cubicBezTo>
                    <a:pt x="1299" y="1"/>
                    <a:pt x="1127" y="114"/>
                    <a:pt x="1079" y="309"/>
                  </a:cubicBezTo>
                  <a:lnTo>
                    <a:pt x="1079" y="309"/>
                  </a:lnTo>
                  <a:cubicBezTo>
                    <a:pt x="1079" y="309"/>
                    <a:pt x="1079" y="309"/>
                    <a:pt x="1079" y="309"/>
                  </a:cubicBezTo>
                  <a:lnTo>
                    <a:pt x="1079" y="309"/>
                  </a:lnTo>
                  <a:cubicBezTo>
                    <a:pt x="1078" y="309"/>
                    <a:pt x="19" y="3641"/>
                    <a:pt x="13" y="3666"/>
                  </a:cubicBezTo>
                  <a:cubicBezTo>
                    <a:pt x="4" y="3697"/>
                    <a:pt x="1" y="3729"/>
                    <a:pt x="1" y="3763"/>
                  </a:cubicBezTo>
                  <a:cubicBezTo>
                    <a:pt x="1" y="3986"/>
                    <a:pt x="182" y="4166"/>
                    <a:pt x="406" y="4166"/>
                  </a:cubicBezTo>
                  <a:lnTo>
                    <a:pt x="406" y="4168"/>
                  </a:lnTo>
                  <a:cubicBezTo>
                    <a:pt x="438" y="4168"/>
                    <a:pt x="470" y="4163"/>
                    <a:pt x="502" y="4156"/>
                  </a:cubicBezTo>
                  <a:lnTo>
                    <a:pt x="502" y="4156"/>
                  </a:lnTo>
                  <a:cubicBezTo>
                    <a:pt x="502" y="4156"/>
                    <a:pt x="502" y="4156"/>
                    <a:pt x="501" y="4156"/>
                  </a:cubicBezTo>
                  <a:cubicBezTo>
                    <a:pt x="492" y="4156"/>
                    <a:pt x="3816" y="3099"/>
                    <a:pt x="3858" y="3088"/>
                  </a:cubicBezTo>
                  <a:cubicBezTo>
                    <a:pt x="4165" y="3012"/>
                    <a:pt x="4272" y="2632"/>
                    <a:pt x="4047" y="2409"/>
                  </a:cubicBezTo>
                  <a:lnTo>
                    <a:pt x="2883" y="1257"/>
                  </a:lnTo>
                  <a:lnTo>
                    <a:pt x="1759" y="120"/>
                  </a:lnTo>
                  <a:cubicBezTo>
                    <a:pt x="1678" y="38"/>
                    <a:pt x="1576" y="1"/>
                    <a:pt x="1474" y="1"/>
                  </a:cubicBez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1581;p52"/>
            <p:cNvSpPr/>
            <p:nvPr/>
          </p:nvSpPr>
          <p:spPr>
            <a:xfrm>
              <a:off x="2340004" y="2830511"/>
              <a:ext cx="130787" cy="127634"/>
            </a:xfrm>
            <a:custGeom>
              <a:avLst/>
              <a:gdLst/>
              <a:ahLst/>
              <a:cxnLst/>
              <a:rect l="l" t="t" r="r" b="b"/>
              <a:pathLst>
                <a:path w="4272" h="4169" extrusionOk="0">
                  <a:moveTo>
                    <a:pt x="1474" y="1"/>
                  </a:moveTo>
                  <a:cubicBezTo>
                    <a:pt x="1299" y="1"/>
                    <a:pt x="1127" y="114"/>
                    <a:pt x="1079" y="309"/>
                  </a:cubicBezTo>
                  <a:lnTo>
                    <a:pt x="1079" y="309"/>
                  </a:lnTo>
                  <a:cubicBezTo>
                    <a:pt x="1079" y="309"/>
                    <a:pt x="1079" y="309"/>
                    <a:pt x="1079" y="309"/>
                  </a:cubicBezTo>
                  <a:lnTo>
                    <a:pt x="1079" y="309"/>
                  </a:lnTo>
                  <a:cubicBezTo>
                    <a:pt x="1078" y="309"/>
                    <a:pt x="19" y="3641"/>
                    <a:pt x="13" y="3666"/>
                  </a:cubicBezTo>
                  <a:cubicBezTo>
                    <a:pt x="4" y="3697"/>
                    <a:pt x="1" y="3729"/>
                    <a:pt x="1" y="3763"/>
                  </a:cubicBezTo>
                  <a:cubicBezTo>
                    <a:pt x="1" y="3986"/>
                    <a:pt x="182" y="4166"/>
                    <a:pt x="406" y="4166"/>
                  </a:cubicBezTo>
                  <a:lnTo>
                    <a:pt x="406" y="4168"/>
                  </a:lnTo>
                  <a:cubicBezTo>
                    <a:pt x="438" y="4168"/>
                    <a:pt x="470" y="4163"/>
                    <a:pt x="502" y="4156"/>
                  </a:cubicBezTo>
                  <a:lnTo>
                    <a:pt x="502" y="4156"/>
                  </a:lnTo>
                  <a:cubicBezTo>
                    <a:pt x="502" y="4156"/>
                    <a:pt x="502" y="4156"/>
                    <a:pt x="501" y="4156"/>
                  </a:cubicBezTo>
                  <a:cubicBezTo>
                    <a:pt x="492" y="4156"/>
                    <a:pt x="3816" y="3099"/>
                    <a:pt x="3858" y="3088"/>
                  </a:cubicBezTo>
                  <a:cubicBezTo>
                    <a:pt x="4165" y="3012"/>
                    <a:pt x="4272" y="2632"/>
                    <a:pt x="4047" y="2409"/>
                  </a:cubicBezTo>
                  <a:lnTo>
                    <a:pt x="2883" y="1257"/>
                  </a:lnTo>
                  <a:lnTo>
                    <a:pt x="1759" y="120"/>
                  </a:lnTo>
                  <a:cubicBezTo>
                    <a:pt x="1678" y="38"/>
                    <a:pt x="1576" y="1"/>
                    <a:pt x="1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1582;p52"/>
            <p:cNvSpPr/>
            <p:nvPr/>
          </p:nvSpPr>
          <p:spPr>
            <a:xfrm>
              <a:off x="2343647" y="2869392"/>
              <a:ext cx="123991" cy="88692"/>
            </a:xfrm>
            <a:custGeom>
              <a:avLst/>
              <a:gdLst/>
              <a:ahLst/>
              <a:cxnLst/>
              <a:rect l="l" t="t" r="r" b="b"/>
              <a:pathLst>
                <a:path w="4050" h="2897" extrusionOk="0">
                  <a:moveTo>
                    <a:pt x="383" y="2885"/>
                  </a:moveTo>
                  <a:cubicBezTo>
                    <a:pt x="383" y="2885"/>
                    <a:pt x="383" y="2885"/>
                    <a:pt x="382" y="2885"/>
                  </a:cubicBezTo>
                  <a:lnTo>
                    <a:pt x="382" y="2885"/>
                  </a:lnTo>
                  <a:cubicBezTo>
                    <a:pt x="383" y="2885"/>
                    <a:pt x="383" y="2885"/>
                    <a:pt x="383" y="2885"/>
                  </a:cubicBezTo>
                  <a:close/>
                  <a:moveTo>
                    <a:pt x="2778" y="0"/>
                  </a:moveTo>
                  <a:lnTo>
                    <a:pt x="1" y="2779"/>
                  </a:lnTo>
                  <a:cubicBezTo>
                    <a:pt x="78" y="2855"/>
                    <a:pt x="181" y="2896"/>
                    <a:pt x="286" y="2896"/>
                  </a:cubicBezTo>
                  <a:cubicBezTo>
                    <a:pt x="318" y="2896"/>
                    <a:pt x="351" y="2893"/>
                    <a:pt x="382" y="2885"/>
                  </a:cubicBezTo>
                  <a:lnTo>
                    <a:pt x="382" y="2885"/>
                  </a:lnTo>
                  <a:cubicBezTo>
                    <a:pt x="382" y="2885"/>
                    <a:pt x="382" y="2885"/>
                    <a:pt x="382" y="2885"/>
                  </a:cubicBezTo>
                  <a:cubicBezTo>
                    <a:pt x="378" y="2885"/>
                    <a:pt x="3697" y="1828"/>
                    <a:pt x="3739" y="1818"/>
                  </a:cubicBezTo>
                  <a:cubicBezTo>
                    <a:pt x="3920" y="1773"/>
                    <a:pt x="4047" y="1612"/>
                    <a:pt x="4047" y="1424"/>
                  </a:cubicBezTo>
                  <a:lnTo>
                    <a:pt x="4049" y="1424"/>
                  </a:lnTo>
                  <a:cubicBezTo>
                    <a:pt x="4047" y="1317"/>
                    <a:pt x="4006" y="1215"/>
                    <a:pt x="3930" y="1138"/>
                  </a:cubicBezTo>
                  <a:lnTo>
                    <a:pt x="27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1583;p52"/>
            <p:cNvSpPr/>
            <p:nvPr/>
          </p:nvSpPr>
          <p:spPr>
            <a:xfrm>
              <a:off x="2339973" y="2908426"/>
              <a:ext cx="49658" cy="49658"/>
            </a:xfrm>
            <a:custGeom>
              <a:avLst/>
              <a:gdLst/>
              <a:ahLst/>
              <a:cxnLst/>
              <a:rect l="l" t="t" r="r" b="b"/>
              <a:pathLst>
                <a:path w="1622" h="1622" extrusionOk="0">
                  <a:moveTo>
                    <a:pt x="369" y="0"/>
                  </a:moveTo>
                  <a:cubicBezTo>
                    <a:pt x="174" y="610"/>
                    <a:pt x="15" y="1111"/>
                    <a:pt x="14" y="1121"/>
                  </a:cubicBezTo>
                  <a:cubicBezTo>
                    <a:pt x="5" y="1151"/>
                    <a:pt x="0" y="1184"/>
                    <a:pt x="2" y="1216"/>
                  </a:cubicBezTo>
                  <a:cubicBezTo>
                    <a:pt x="0" y="1446"/>
                    <a:pt x="188" y="1621"/>
                    <a:pt x="405" y="1621"/>
                  </a:cubicBezTo>
                  <a:cubicBezTo>
                    <a:pt x="437" y="1621"/>
                    <a:pt x="470" y="1618"/>
                    <a:pt x="503" y="1610"/>
                  </a:cubicBezTo>
                  <a:lnTo>
                    <a:pt x="503" y="1610"/>
                  </a:lnTo>
                  <a:cubicBezTo>
                    <a:pt x="503" y="1610"/>
                    <a:pt x="503" y="1610"/>
                    <a:pt x="502" y="1610"/>
                  </a:cubicBezTo>
                  <a:cubicBezTo>
                    <a:pt x="498" y="1610"/>
                    <a:pt x="1002" y="1450"/>
                    <a:pt x="1621" y="1253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1584;p52"/>
            <p:cNvSpPr/>
            <p:nvPr/>
          </p:nvSpPr>
          <p:spPr>
            <a:xfrm>
              <a:off x="2343647" y="2927652"/>
              <a:ext cx="45984" cy="30431"/>
            </a:xfrm>
            <a:custGeom>
              <a:avLst/>
              <a:gdLst/>
              <a:ahLst/>
              <a:cxnLst/>
              <a:rect l="l" t="t" r="r" b="b"/>
              <a:pathLst>
                <a:path w="1502" h="994" extrusionOk="0">
                  <a:moveTo>
                    <a:pt x="877" y="0"/>
                  </a:moveTo>
                  <a:lnTo>
                    <a:pt x="1" y="875"/>
                  </a:lnTo>
                  <a:cubicBezTo>
                    <a:pt x="77" y="952"/>
                    <a:pt x="180" y="993"/>
                    <a:pt x="286" y="993"/>
                  </a:cubicBezTo>
                  <a:cubicBezTo>
                    <a:pt x="318" y="993"/>
                    <a:pt x="351" y="990"/>
                    <a:pt x="383" y="982"/>
                  </a:cubicBezTo>
                  <a:lnTo>
                    <a:pt x="383" y="982"/>
                  </a:lnTo>
                  <a:cubicBezTo>
                    <a:pt x="383" y="982"/>
                    <a:pt x="382" y="982"/>
                    <a:pt x="382" y="982"/>
                  </a:cubicBezTo>
                  <a:cubicBezTo>
                    <a:pt x="383" y="982"/>
                    <a:pt x="885" y="821"/>
                    <a:pt x="1501" y="625"/>
                  </a:cubicBez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4822417" y="917100"/>
            <a:ext cx="4168412" cy="4075291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2" name="Google Shape;522;p33"/>
          <p:cNvSpPr txBox="1">
            <a:spLocks noGrp="1"/>
          </p:cNvSpPr>
          <p:nvPr>
            <p:ph type="title"/>
          </p:nvPr>
        </p:nvSpPr>
        <p:spPr>
          <a:xfrm>
            <a:off x="153171" y="151109"/>
            <a:ext cx="883765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2b Read the article and complete the pie charts on the next page.</a:t>
            </a:r>
            <a:endParaRPr sz="21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28706" r="9581" b="16895"/>
          <a:stretch>
            <a:fillRect/>
          </a:stretch>
        </p:blipFill>
        <p:spPr>
          <a:xfrm>
            <a:off x="4921435" y="991532"/>
            <a:ext cx="3962623" cy="39207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21435" y="1700070"/>
            <a:ext cx="3962623" cy="724476"/>
          </a:xfrm>
          <a:prstGeom prst="rect">
            <a:avLst/>
          </a:prstGeom>
          <a:solidFill>
            <a:schemeClr val="accent4">
              <a:lumMod val="75000"/>
              <a:alpha val="527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6451" t="6700" r="59270" b="70935"/>
          <a:stretch>
            <a:fillRect/>
          </a:stretch>
        </p:blipFill>
        <p:spPr>
          <a:xfrm>
            <a:off x="987660" y="1064072"/>
            <a:ext cx="3220067" cy="377563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71238" y="948512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15</a:t>
            </a:r>
            <a:endParaRPr kumimoji="1" lang="zh-CN" alt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86399" y="295188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45</a:t>
            </a:r>
            <a:endParaRPr kumimoji="1" lang="zh-CN" alt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16084" y="219539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20</a:t>
            </a:r>
            <a:endParaRPr kumimoji="1" lang="zh-CN" alt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37067" y="219539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20</a:t>
            </a:r>
            <a:endParaRPr kumimoji="1" lang="zh-CN" alt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cxnSp>
        <p:nvCxnSpPr>
          <p:cNvPr id="28" name="直线连接符 27"/>
          <p:cNvCxnSpPr/>
          <p:nvPr/>
        </p:nvCxnSpPr>
        <p:spPr>
          <a:xfrm>
            <a:off x="5898995" y="1956548"/>
            <a:ext cx="66907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线连接符 32"/>
          <p:cNvCxnSpPr/>
          <p:nvPr/>
        </p:nvCxnSpPr>
        <p:spPr>
          <a:xfrm>
            <a:off x="8069766" y="1957916"/>
            <a:ext cx="66907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线连接符 33"/>
          <p:cNvCxnSpPr/>
          <p:nvPr/>
        </p:nvCxnSpPr>
        <p:spPr>
          <a:xfrm>
            <a:off x="4921435" y="2166072"/>
            <a:ext cx="46460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线连接符 35"/>
          <p:cNvCxnSpPr/>
          <p:nvPr/>
        </p:nvCxnSpPr>
        <p:spPr>
          <a:xfrm>
            <a:off x="6884020" y="2166072"/>
            <a:ext cx="66907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线连接符 36"/>
          <p:cNvCxnSpPr/>
          <p:nvPr/>
        </p:nvCxnSpPr>
        <p:spPr>
          <a:xfrm>
            <a:off x="5898995" y="2393828"/>
            <a:ext cx="66907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4822417" y="917100"/>
            <a:ext cx="4168412" cy="4075291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2" name="Google Shape;522;p33"/>
          <p:cNvSpPr txBox="1">
            <a:spLocks noGrp="1"/>
          </p:cNvSpPr>
          <p:nvPr>
            <p:ph type="title"/>
          </p:nvPr>
        </p:nvSpPr>
        <p:spPr>
          <a:xfrm>
            <a:off x="153171" y="151109"/>
            <a:ext cx="883765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2b Read the article and complete the pie charts on the next page.</a:t>
            </a:r>
            <a:endParaRPr sz="21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28706" r="9581" b="16895"/>
          <a:stretch>
            <a:fillRect/>
          </a:stretch>
        </p:blipFill>
        <p:spPr>
          <a:xfrm>
            <a:off x="4921435" y="991532"/>
            <a:ext cx="3962623" cy="39207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40235" t="6700" r="37829" b="70935"/>
          <a:stretch>
            <a:fillRect/>
          </a:stretch>
        </p:blipFill>
        <p:spPr>
          <a:xfrm>
            <a:off x="942109" y="1193898"/>
            <a:ext cx="2909453" cy="377563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921435" y="2430538"/>
            <a:ext cx="3962623" cy="672881"/>
          </a:xfrm>
          <a:prstGeom prst="rect">
            <a:avLst/>
          </a:prstGeom>
          <a:solidFill>
            <a:schemeClr val="accent4">
              <a:lumMod val="75000"/>
              <a:alpha val="527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75066" y="106262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10</a:t>
            </a:r>
            <a:endParaRPr kumimoji="1" lang="zh-CN" alt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1434" y="307570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90</a:t>
            </a:r>
            <a:endParaRPr kumimoji="1" lang="zh-CN" alt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cxnSp>
        <p:nvCxnSpPr>
          <p:cNvPr id="7" name="直线连接符 6"/>
          <p:cNvCxnSpPr/>
          <p:nvPr/>
        </p:nvCxnSpPr>
        <p:spPr>
          <a:xfrm>
            <a:off x="8374566" y="2645109"/>
            <a:ext cx="42002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线连接符 8"/>
          <p:cNvCxnSpPr/>
          <p:nvPr/>
        </p:nvCxnSpPr>
        <p:spPr>
          <a:xfrm>
            <a:off x="4921435" y="2861164"/>
            <a:ext cx="41999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>
            <a:off x="7378390" y="2861164"/>
            <a:ext cx="59473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4822417" y="917100"/>
            <a:ext cx="4168412" cy="4075291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2" name="Google Shape;522;p33"/>
          <p:cNvSpPr txBox="1">
            <a:spLocks noGrp="1"/>
          </p:cNvSpPr>
          <p:nvPr>
            <p:ph type="title"/>
          </p:nvPr>
        </p:nvSpPr>
        <p:spPr>
          <a:xfrm>
            <a:off x="153171" y="151109"/>
            <a:ext cx="883765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2b Read the article and complete the pie charts on the next page.</a:t>
            </a:r>
            <a:endParaRPr sz="21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28706" r="9581" b="16895"/>
          <a:stretch>
            <a:fillRect/>
          </a:stretch>
        </p:blipFill>
        <p:spPr>
          <a:xfrm>
            <a:off x="4921435" y="991532"/>
            <a:ext cx="3962623" cy="39207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1335" t="6700" r="14640" b="70935"/>
          <a:stretch>
            <a:fillRect/>
          </a:stretch>
        </p:blipFill>
        <p:spPr>
          <a:xfrm>
            <a:off x="845127" y="1193898"/>
            <a:ext cx="3186546" cy="377563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921434" y="3104574"/>
            <a:ext cx="3962623" cy="871681"/>
          </a:xfrm>
          <a:prstGeom prst="rect">
            <a:avLst/>
          </a:prstGeom>
          <a:solidFill>
            <a:schemeClr val="accent4">
              <a:lumMod val="75000"/>
              <a:alpha val="527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56411" y="1047642"/>
            <a:ext cx="10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13</a:t>
            </a:r>
            <a:endParaRPr kumimoji="1" lang="zh-CN" alt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07511" y="1064019"/>
            <a:ext cx="65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2</a:t>
            </a:r>
            <a:endParaRPr kumimoji="1" lang="zh-CN" alt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61072" y="3069323"/>
            <a:ext cx="10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85</a:t>
            </a:r>
            <a:endParaRPr kumimoji="1" lang="zh-CN" alt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cxnSp>
        <p:nvCxnSpPr>
          <p:cNvPr id="8" name="直线连接符 7"/>
          <p:cNvCxnSpPr/>
          <p:nvPr/>
        </p:nvCxnSpPr>
        <p:spPr>
          <a:xfrm>
            <a:off x="8482693" y="3337680"/>
            <a:ext cx="28063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4967338" y="3542902"/>
            <a:ext cx="35577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线连接符 11"/>
          <p:cNvCxnSpPr/>
          <p:nvPr/>
        </p:nvCxnSpPr>
        <p:spPr>
          <a:xfrm>
            <a:off x="7612566" y="3542902"/>
            <a:ext cx="66907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6249130" y="3745895"/>
            <a:ext cx="81297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1;p33"/>
          <p:cNvSpPr/>
          <p:nvPr/>
        </p:nvSpPr>
        <p:spPr>
          <a:xfrm rot="10800000" flipH="1">
            <a:off x="4822417" y="917100"/>
            <a:ext cx="4168412" cy="4075291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4" name="Google Shape;714;p39"/>
          <p:cNvSpPr/>
          <p:nvPr/>
        </p:nvSpPr>
        <p:spPr>
          <a:xfrm>
            <a:off x="348601" y="254227"/>
            <a:ext cx="8465806" cy="527226"/>
          </a:xfrm>
          <a:prstGeom prst="rect">
            <a:avLst/>
          </a:prstGeom>
          <a:solidFill>
            <a:srgbClr val="5263BD">
              <a:alpha val="4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8" name="Google Shape;718;p39"/>
          <p:cNvSpPr txBox="1">
            <a:spLocks noGrp="1"/>
          </p:cNvSpPr>
          <p:nvPr>
            <p:ph type="title"/>
          </p:nvPr>
        </p:nvSpPr>
        <p:spPr>
          <a:xfrm>
            <a:off x="272401" y="178027"/>
            <a:ext cx="8465806" cy="5272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2c Read the article again and answer the questions.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7036" y="1070636"/>
            <a:ext cx="3599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percent of the students do not 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exercise at all?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7036" y="4190528"/>
            <a:ext cx="4874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you think the students at No. 5 are healthy? 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Why or why not?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7036" y="3410555"/>
            <a:ext cx="40987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What does the writer think is the best way 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to relax? Why?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7036" y="2630582"/>
            <a:ext cx="45447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How often do most students watch TV? 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What do they usually watch?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036" y="1850609"/>
            <a:ext cx="3710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percent of the students use the 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Internet every day?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28706" r="9581" b="16895"/>
          <a:stretch>
            <a:fillRect/>
          </a:stretch>
        </p:blipFill>
        <p:spPr>
          <a:xfrm>
            <a:off x="4915906" y="990322"/>
            <a:ext cx="3962623" cy="3920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PA" val="v5.2.11"/>
  <p:tag name="RESOURCELIBID_ANIM" val="430"/>
</p:tagLst>
</file>

<file path=ppt/tags/tag2.xml><?xml version="1.0" encoding="utf-8"?>
<p:tagLst xmlns:p="http://schemas.openxmlformats.org/presentationml/2006/main">
  <p:tag name="PA" val="v5.2.11"/>
  <p:tag name="RESOURCELIBID_ANIM" val="430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DZkYzhlZGU2OTEwNzEwYmUyZGFmNjllN2ZkNjcyZmEifQ=="/>
</p:tagLst>
</file>

<file path=ppt/theme/theme1.xml><?xml version="1.0" encoding="utf-8"?>
<a:theme xmlns:a="http://schemas.openxmlformats.org/drawingml/2006/main" name="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3028</Words>
  <Application>WPS 演示</Application>
  <PresentationFormat>全屏显示(16:9)</PresentationFormat>
  <Paragraphs>286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Arial</vt:lpstr>
      <vt:lpstr>Merriweather Sans</vt:lpstr>
      <vt:lpstr>Bebas Neue</vt:lpstr>
      <vt:lpstr>Lato</vt:lpstr>
      <vt:lpstr>Bitter</vt:lpstr>
      <vt:lpstr>Arial Black</vt:lpstr>
      <vt:lpstr>Arial Bold Italic</vt:lpstr>
      <vt:lpstr>Times New Roman</vt:lpstr>
      <vt:lpstr>Arial Bold</vt:lpstr>
      <vt:lpstr>微软雅黑</vt:lpstr>
      <vt:lpstr>Segoe Print</vt:lpstr>
      <vt:lpstr>Arial Unicode MS</vt:lpstr>
      <vt:lpstr>Math Subject for Elementary -4th Grade: Practice Standards by Slidesgo</vt:lpstr>
      <vt:lpstr>Unit 2 How often do you exercise?</vt:lpstr>
      <vt:lpstr>PowerPoint 演示文稿</vt:lpstr>
      <vt:lpstr>PowerPoint 演示文稿</vt:lpstr>
      <vt:lpstr>PowerPoint 演示文稿</vt:lpstr>
      <vt:lpstr>2b Read the article and complete the pie charts on the next page.</vt:lpstr>
      <vt:lpstr>2b Read the article and complete the pie charts on the next page.</vt:lpstr>
      <vt:lpstr>2b Read the article and complete the pie charts on the next page.</vt:lpstr>
      <vt:lpstr>2b Read the article and complete the pie charts on the next page.</vt:lpstr>
      <vt:lpstr>2c Read the article again and answer the questions.</vt:lpstr>
      <vt:lpstr>PowerPoint 演示文稿</vt:lpstr>
      <vt:lpstr>Q2: What percent of the students use the Internet                  ?</vt:lpstr>
      <vt:lpstr>Q2: What percent of the students use the Internet                  ?</vt:lpstr>
      <vt:lpstr>PowerPoint 演示文稿</vt:lpstr>
      <vt:lpstr>Q4: What does the writer think is the best way to relax? Why?</vt:lpstr>
      <vt:lpstr>PowerPoint 演示文稿</vt:lpstr>
      <vt:lpstr>Ask your groupmates how often they do this activity and make a pie chart. Show the pie chart to your class.</vt:lpstr>
      <vt:lpstr>Summary</vt:lpstr>
      <vt:lpstr>PowerPoint 演示文稿</vt:lpstr>
      <vt:lpstr>Homework</vt:lpstr>
      <vt:lpstr>Math is as useful and beautiful  as language. Data is sometimes worth a thousand words.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Elementary </dc:title>
  <dc:creator/>
  <cp:lastModifiedBy>Francesca </cp:lastModifiedBy>
  <cp:revision>26</cp:revision>
  <dcterms:created xsi:type="dcterms:W3CDTF">2023-09-17T02:17:00Z</dcterms:created>
  <dcterms:modified xsi:type="dcterms:W3CDTF">2023-09-17T03:18:30Z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B03F84A67E7B417E92EFED9F9ED0EF2E_12</vt:lpwstr>
  </property>
  <property fmtid="{D5CDD505-2E9C-101B-9397-08002B2CF9AE}" pid="3" name="KSOProductBuildVer">
    <vt:lpwstr>2052-12.1.0.15398</vt:lpwstr>
  </property>
</Properties>
</file>