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88" r:id="rId4"/>
    <p:sldId id="258" r:id="rId5"/>
    <p:sldId id="260" r:id="rId6"/>
    <p:sldId id="261" r:id="rId7"/>
    <p:sldId id="266" r:id="rId8"/>
    <p:sldId id="262" r:id="rId9"/>
    <p:sldId id="263" r:id="rId10"/>
    <p:sldId id="267" r:id="rId11"/>
    <p:sldId id="264" r:id="rId12"/>
    <p:sldId id="268" r:id="rId13"/>
    <p:sldId id="274" r:id="rId14"/>
    <p:sldId id="277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9" d="100"/>
          <a:sy n="69" d="100"/>
        </p:scale>
        <p:origin x="-138" y="-102"/>
      </p:cViewPr>
      <p:guideLst>
        <p:guide orient="horz" pos="2160"/>
        <p:guide pos="2880"/>
      </p:guideLst>
    </p:cSldViewPr>
  </p:slide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9" Type="http://schemas.openxmlformats.org/officeDocument/2006/relationships/tags" Target="tags/tag7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10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/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/>
            <a:fld id="{9A0DB2DC-4C9A-4742-B13C-FB6460FD3503}" type="slidenum">
              <a:rPr lang="zh-CN" altLang="en-US">
                <a:latin typeface="Arial" panose="020B0604020202020204" pitchFamily="34" charset="0"/>
              </a:rPr>
            </a:fld>
            <a:endParaRPr lang="zh-CN" altLang="en-US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1.jpeg"/><Relationship Id="rId1" Type="http://schemas.openxmlformats.org/officeDocument/2006/relationships/image" Target="../media/image2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2.png"/><Relationship Id="rId6" Type="http://schemas.openxmlformats.org/officeDocument/2006/relationships/tags" Target="../tags/tag6.xml"/><Relationship Id="rId5" Type="http://schemas.openxmlformats.org/officeDocument/2006/relationships/image" Target="../media/image10.png"/><Relationship Id="rId4" Type="http://schemas.openxmlformats.org/officeDocument/2006/relationships/tags" Target="../tags/tag5.xml"/><Relationship Id="rId3" Type="http://schemas.openxmlformats.org/officeDocument/2006/relationships/image" Target="../media/image7.png"/><Relationship Id="rId2" Type="http://schemas.openxmlformats.org/officeDocument/2006/relationships/tags" Target="../tags/tag4.xml"/><Relationship Id="rId1" Type="http://schemas.openxmlformats.org/officeDocument/2006/relationships/image" Target="../media/image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4.png"/><Relationship Id="rId2" Type="http://schemas.openxmlformats.org/officeDocument/2006/relationships/tags" Target="../tags/tag3.xml"/><Relationship Id="rId1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5.pn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6.png"/><Relationship Id="rId1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7.png"/><Relationship Id="rId1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8.png"/><Relationship Id="rId1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9.png"/><Relationship Id="rId1" Type="http://schemas.openxmlformats.org/officeDocument/2006/relationships/image" Target="../media/image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image" Target="../media/image10.png"/><Relationship Id="rId1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zh-CN" altLang="en-US"/>
          </a:p>
        </p:txBody>
      </p:sp>
      <p:pic>
        <p:nvPicPr>
          <p:cNvPr id="4" name="内容占位符 3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0" y="635"/>
            <a:ext cx="9144000" cy="6857365"/>
          </a:xfrm>
          <a:prstGeom prst="rect">
            <a:avLst/>
          </a:prstGeom>
        </p:spPr>
      </p:pic>
      <p:sp>
        <p:nvSpPr>
          <p:cNvPr id="5" name="文本框 4"/>
          <p:cNvSpPr txBox="1"/>
          <p:nvPr>
            <p:custDataLst>
              <p:tags r:id="rId2"/>
            </p:custDataLst>
          </p:nvPr>
        </p:nvSpPr>
        <p:spPr>
          <a:xfrm>
            <a:off x="1907540" y="1751330"/>
            <a:ext cx="5447665" cy="1332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lang="en-US" altLang="zh-CN" sz="7200" b="1">
                <a:solidFill>
                  <a:srgbClr val="FFFF00"/>
                </a:solidFill>
                <a:latin typeface="Arial Bold" panose="020B0604020202020204" charset="0"/>
                <a:cs typeface="Arial Bold" panose="020B0604020202020204" charset="0"/>
              </a:rPr>
              <a:t>Singapore</a:t>
            </a:r>
            <a:endParaRPr lang="en-US" altLang="zh-CN" sz="7200" b="1">
              <a:solidFill>
                <a:srgbClr val="FFFF00"/>
              </a:solidFill>
              <a:latin typeface="Arial Bold" panose="020B0604020202020204" charset="0"/>
              <a:cs typeface="Arial Bold" panose="020B0604020202020204" charset="0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1907540" y="2853055"/>
            <a:ext cx="8446770" cy="695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00B0F0"/>
                </a:solidFill>
              </a14:hiddenFill>
            </a:ext>
          </a:extLst>
        </p:spPr>
        <p:txBody>
          <a:bodyPr wrap="square" rtlCol="0">
            <a:noAutofit/>
          </a:bodyPr>
          <a:p>
            <a:r>
              <a:rPr lang="en-US" altLang="zh-CN" sz="4400" b="1">
                <a:solidFill>
                  <a:srgbClr val="FFFF00"/>
                </a:solidFill>
                <a:latin typeface="Edwardian Script ITC" panose="030303020407070D0804" charset="0"/>
                <a:ea typeface="BM Hanna Air" panose="020B0600000101010101" charset="-122"/>
                <a:cs typeface="Edwardian Script ITC" panose="030303020407070D0804" charset="0"/>
              </a:rPr>
              <a:t>This guide book belongs to ________.</a:t>
            </a:r>
            <a:endParaRPr lang="en-US" altLang="zh-CN" sz="4400" b="1">
              <a:solidFill>
                <a:srgbClr val="FFFF00"/>
              </a:solidFill>
              <a:latin typeface="Edwardian Script ITC" panose="030303020407070D0804" charset="0"/>
              <a:ea typeface="BM Hanna Air" panose="020B0600000101010101" charset="-122"/>
              <a:cs typeface="Edwardian Script ITC" panose="030303020407070D0804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211955" y="274955"/>
            <a:ext cx="4640580" cy="147637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algn="r" defTabSz="914400">
              <a:buClrTx/>
              <a:buSzTx/>
              <a:buFontTx/>
            </a:pPr>
            <a:r>
              <a:rPr lang="en-US" altLang="zh-CN" b="1" dirty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PEP </a:t>
            </a:r>
            <a:r>
              <a:rPr lang="en-US" altLang="zh-CN" b="1" i="1" dirty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Go for it</a:t>
            </a:r>
            <a:r>
              <a:rPr lang="zh-CN" altLang="en-US" b="1" i="1" dirty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！</a:t>
            </a:r>
            <a:r>
              <a:rPr lang="en-US" altLang="zh-CN" b="1" dirty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 Grade 8  Volume II</a:t>
            </a:r>
            <a:endParaRPr lang="en-US" altLang="zh-CN" b="1" dirty="0">
              <a:solidFill>
                <a:schemeClr val="bg1"/>
              </a:solidFill>
              <a:cs typeface="Arial" panose="020B0604020202020204" pitchFamily="34" charset="0"/>
              <a:sym typeface="+mn-ea"/>
            </a:endParaRPr>
          </a:p>
          <a:p>
            <a:pPr algn="r" defTabSz="914400">
              <a:buClrTx/>
              <a:buSzTx/>
              <a:buFontTx/>
            </a:pPr>
            <a:r>
              <a:rPr lang="en-US" altLang="zh-CN" b="1" dirty="0">
                <a:solidFill>
                  <a:schemeClr val="bg1"/>
                </a:solidFill>
                <a:cs typeface="Arial" panose="020B0604020202020204" pitchFamily="34" charset="0"/>
                <a:sym typeface="+mn-ea"/>
              </a:rPr>
              <a:t>Unit 9 Have you ever been to a museum?</a:t>
            </a:r>
            <a:endParaRPr lang="en-US" altLang="zh-CN" b="1" dirty="0">
              <a:solidFill>
                <a:schemeClr val="bg1"/>
              </a:solidFill>
              <a:cs typeface="Arial" panose="020B0604020202020204" pitchFamily="34" charset="0"/>
              <a:sym typeface="+mn-ea"/>
            </a:endParaRPr>
          </a:p>
          <a:p>
            <a:pPr algn="r" defTabSz="914400">
              <a:buClrTx/>
              <a:buSzTx/>
              <a:buFontTx/>
            </a:pPr>
            <a:r>
              <a:rPr lang="zh-CN" altLang="en-US" b="1">
                <a:solidFill>
                  <a:schemeClr val="bg1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Period 5</a:t>
            </a:r>
            <a:r>
              <a:rPr lang="en-US" altLang="zh-CN" b="1">
                <a:solidFill>
                  <a:schemeClr val="bg1"/>
                </a:solidFill>
                <a:latin typeface="Arial Bold" panose="020B0604020202020204" charset="0"/>
                <a:cs typeface="Arial Bold" panose="020B0604020202020204" charset="0"/>
                <a:sym typeface="+mn-ea"/>
              </a:rPr>
              <a:t> Reading</a:t>
            </a:r>
            <a:endParaRPr lang="en-US" altLang="zh-CN" b="1">
              <a:solidFill>
                <a:schemeClr val="bg1"/>
              </a:solidFill>
              <a:latin typeface="Arial Bold" panose="020B0604020202020204" charset="0"/>
              <a:cs typeface="Arial Bold" panose="020B0604020202020204" charset="0"/>
              <a:sym typeface="+mn-ea"/>
            </a:endParaRPr>
          </a:p>
          <a:p>
            <a:pPr algn="r" defTabSz="914400">
              <a:buClrTx/>
              <a:buSzTx/>
              <a:buFontTx/>
            </a:pPr>
            <a:r>
              <a:rPr lang="zh-CN" altLang="en-US" b="1">
                <a:solidFill>
                  <a:schemeClr val="bg1"/>
                </a:solidFill>
                <a:sym typeface="+mn-ea"/>
              </a:rPr>
              <a:t>课例</a:t>
            </a:r>
            <a:r>
              <a:rPr lang="en-US" altLang="zh-CN" b="1">
                <a:solidFill>
                  <a:schemeClr val="bg1"/>
                </a:solidFill>
                <a:sym typeface="+mn-ea"/>
              </a:rPr>
              <a:t> 7</a:t>
            </a:r>
            <a:endParaRPr lang="en-US" altLang="zh-CN" b="1">
              <a:solidFill>
                <a:schemeClr val="bg1"/>
              </a:solidFill>
            </a:endParaRPr>
          </a:p>
          <a:p>
            <a:pPr algn="r" defTabSz="914400">
              <a:buClrTx/>
              <a:buSzTx/>
              <a:buFontTx/>
            </a:pPr>
            <a:endParaRPr lang="en-US" altLang="zh-CN" b="1" dirty="0">
              <a:solidFill>
                <a:schemeClr val="bg1"/>
              </a:solidFill>
              <a:latin typeface="Arial Bold" panose="020B0604020202020204" charset="0"/>
              <a:cs typeface="Arial Bold" panose="020B0604020202020204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539750" y="1052195"/>
            <a:ext cx="7924800" cy="4218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Activity </a:t>
            </a:r>
            <a:r>
              <a:rPr 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9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Write down at least three reasons for visiting Singapore.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zh-CN" sz="18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endParaRPr lang="en-US" sz="28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———————————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————————————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————————————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————————————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————————————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————————————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————————————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————————————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————————————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1225" y="1689100"/>
            <a:ext cx="3838575" cy="388302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467360" y="908685"/>
            <a:ext cx="5852160" cy="165608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Activity </a:t>
            </a:r>
            <a:r>
              <a:rPr 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10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Work in groups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lang="en-US" sz="2000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         M</a:t>
            </a:r>
            <a:r>
              <a:rPr lang="en-US" altLang="zh-CN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ake an ad and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list the reasons fo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r        </a:t>
            </a:r>
            <a:endParaRPr sz="2000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endParaRPr lang="en-US" sz="28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4" name="图片 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72225" y="1124585"/>
            <a:ext cx="1845310" cy="1567815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6443980" y="4292600"/>
            <a:ext cx="2106295" cy="17500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25" y="2564765"/>
            <a:ext cx="1835150" cy="1757680"/>
          </a:xfrm>
          <a:prstGeom prst="rect">
            <a:avLst/>
          </a:prstGeom>
        </p:spPr>
      </p:pic>
      <p:sp>
        <p:nvSpPr>
          <p:cNvPr id="8" name="竖卷形 7"/>
          <p:cNvSpPr/>
          <p:nvPr/>
        </p:nvSpPr>
        <p:spPr>
          <a:xfrm>
            <a:off x="608965" y="2060575"/>
            <a:ext cx="5350510" cy="3953510"/>
          </a:xfrm>
          <a:prstGeom prst="verticalScroll">
            <a:avLst/>
          </a:prstGeom>
          <a:solidFill>
            <a:schemeClr val="bg1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9" name="文本框 8"/>
          <p:cNvSpPr txBox="1"/>
          <p:nvPr/>
        </p:nvSpPr>
        <p:spPr>
          <a:xfrm>
            <a:off x="2051685" y="1628775"/>
            <a:ext cx="3048000" cy="39878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visiting our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hometown.</a:t>
            </a:r>
            <a:endParaRPr lang="zh-CN" altLang="en-US" sz="2000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48260"/>
            <a:ext cx="9121140" cy="680974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0560" y="1772920"/>
            <a:ext cx="7802245" cy="3933825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611505" y="1124585"/>
            <a:ext cx="718756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Activity 1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Circle the right location of Singapore.</a:t>
            </a:r>
            <a:endParaRPr lang="zh-CN" altLang="en-US" sz="2000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>
            <p:custDataLst>
              <p:tags r:id="rId2"/>
            </p:custDataLst>
          </p:nvPr>
        </p:nvSpPr>
        <p:spPr>
          <a:xfrm>
            <a:off x="611505" y="1124585"/>
            <a:ext cx="5740400" cy="261493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Activity </a:t>
            </a:r>
            <a:r>
              <a:rPr lang="en-US" altLang="zh-CN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2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Read the title and fill in the blanks.</a:t>
            </a:r>
            <a:endParaRPr lang="zh-CN" altLang="en-US" sz="2000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0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r>
              <a:rPr lang="en-US" altLang="zh-CN" sz="32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32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32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From the title, </a:t>
            </a:r>
            <a:endParaRPr lang="zh-CN" altLang="en-US" sz="28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alt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Singapore is </a:t>
            </a:r>
            <a:endParaRPr lang="zh-CN" altLang="en-US" sz="28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alt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a(n) ___</a:t>
            </a:r>
            <a:r>
              <a:rPr lang="en-US" altLang="zh-CN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___</a:t>
            </a:r>
            <a:r>
              <a:rPr lang="zh-CN" alt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__</a:t>
            </a:r>
            <a:r>
              <a:rPr lang="en-US" altLang="zh-CN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place.</a:t>
            </a:r>
            <a:endParaRPr lang="zh-CN" altLang="en-US" sz="28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16145" y="1840230"/>
            <a:ext cx="3775710" cy="412115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20395" y="835660"/>
            <a:ext cx="8223885" cy="238379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zh-CN" altLang="en-US" sz="2400">
              <a:solidFill>
                <a:srgbClr val="00B0F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Activity </a:t>
            </a:r>
            <a:r>
              <a:rPr lang="en-US" altLang="zh-CN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3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Read the article quickly and finish the tasks.</a:t>
            </a:r>
            <a:endParaRPr lang="zh-CN" altLang="en-US" sz="2000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Find out the key words of each paragraph.</a:t>
            </a:r>
            <a:endParaRPr lang="zh-CN" alt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Para. 1 ___________    </a:t>
            </a:r>
            <a:endParaRPr lang="zh-CN" alt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Para. 2 ___________    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Para. 3 __________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_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zh-CN" alt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zh-CN" alt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Para. 4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___________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zh-CN" altLang="en-US" sz="2400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45" y="2245360"/>
            <a:ext cx="3419475" cy="378396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06450" y="1124585"/>
            <a:ext cx="7877810" cy="209867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l"/>
            <a:r>
              <a:rPr lang="en-US" altLang="zh-CN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Activity </a:t>
            </a:r>
            <a:r>
              <a:rPr lang="en-US" altLang="zh-CN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4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Read the</a:t>
            </a:r>
            <a:r>
              <a:rPr lang="zh-CN" alt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first 3 </a:t>
            </a:r>
            <a:r>
              <a:rPr lang="en-US" altLang="zh-CN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p</a:t>
            </a:r>
            <a:r>
              <a:rPr lang="zh-CN" alt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aragraphs</a:t>
            </a:r>
            <a:r>
              <a:rPr lang="zh-CN" alt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quickly and finish the tasks.</a:t>
            </a:r>
            <a:endParaRPr lang="zh-CN" altLang="en-US" sz="2000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To attract us, the writer starts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the first 3 Paragraphs by ____.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A. telling a story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B. asking a question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C. giving an example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47945" y="2259330"/>
            <a:ext cx="3457575" cy="37592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59765" y="1224915"/>
            <a:ext cx="7854950" cy="241173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Activity </a:t>
            </a:r>
            <a:r>
              <a:rPr 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5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Read 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aragraph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1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and underline the answer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.</a:t>
            </a:r>
            <a:endParaRPr sz="2000" b="1">
              <a:solidFill>
                <a:srgbClr val="FFC000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0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endParaRPr lang="en-US" altLang="zh-CN" sz="20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What language 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do</a:t>
            </a:r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people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speak in Singapore? Why?   </a:t>
            </a:r>
            <a:endParaRPr lang="zh-CN" alt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_______________________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_______________________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_______________________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l"/>
            <a:r>
              <a:rPr lang="zh-CN" alt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           </a:t>
            </a:r>
            <a:r>
              <a:rPr lang="en-US" altLang="zh-CN" sz="2400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2045" y="2742565"/>
            <a:ext cx="3356610" cy="285115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827405" y="1124585"/>
            <a:ext cx="7244715" cy="358330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Activity </a:t>
            </a:r>
            <a:r>
              <a:rPr 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6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Read 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aragraph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2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ircle the food words on your book. </a:t>
            </a:r>
            <a:r>
              <a:rPr lang="en-US" altLang="zh-CN" sz="20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endParaRPr lang="en-US" altLang="zh-CN" sz="20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0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0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What food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can we eat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in 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Singapore?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endParaRPr lang="en-US" altLang="zh-CN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——————————————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——————————————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——————————————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endParaRPr lang="en-US" altLang="zh-CN" sz="2400">
              <a:solidFill>
                <a:schemeClr val="tx1"/>
              </a:solidFill>
              <a:latin typeface="Times New Roman" panose="02020603050405020304" charset="0"/>
              <a:cs typeface="Times New Roman" panose="02020603050405020304" charset="0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3845" y="2348865"/>
            <a:ext cx="2992755" cy="310769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323850" y="908685"/>
            <a:ext cx="8793480" cy="52349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Activity </a:t>
            </a:r>
            <a:r>
              <a:rPr 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7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0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Read  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aragraph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3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and 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c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orrect the f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ollowing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statements. </a:t>
            </a:r>
            <a:r>
              <a:rPr lang="en-US" altLang="zh-CN" sz="20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   </a:t>
            </a:r>
            <a:endParaRPr lang="en-US" altLang="zh-CN" sz="20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</a:endParaRPr>
          </a:p>
          <a:p>
            <a:pPr algn="just"/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en-US" altLang="zh-CN" sz="24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endParaRPr sz="28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(1) 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It might seem normal to go 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to a zoo when it’s dark.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 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(2)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It is better to see lions and 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tigers during the daytime because 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they will probably be awake.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(3)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At Night Safari, people can 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watch animals in a less natural 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environment.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3800" y="2483485"/>
            <a:ext cx="3404235" cy="34639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/>
      <p:sp>
        <p:nvSpPr>
          <p:cNvPr id="5" name="文本框 4"/>
          <p:cNvSpPr txBox="1"/>
          <p:nvPr/>
        </p:nvSpPr>
        <p:spPr>
          <a:xfrm>
            <a:off x="611505" y="908685"/>
            <a:ext cx="8793480" cy="430276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just"/>
            <a:r>
              <a:rPr lang="en-US" altLang="zh-CN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 </a:t>
            </a:r>
            <a:r>
              <a:rPr lang="zh-CN" alt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Activity </a:t>
            </a:r>
            <a:r>
              <a:rPr lang="en-US" sz="2400">
                <a:solidFill>
                  <a:srgbClr val="00B0F0"/>
                </a:solidFill>
                <a:latin typeface="Times New Roman" panose="02020603050405020304" charset="0"/>
                <a:cs typeface="Times New Roman" panose="02020603050405020304" charset="0"/>
              </a:rPr>
              <a:t>8</a:t>
            </a:r>
            <a:r>
              <a:rPr lang="en-US" altLang="zh-CN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Read  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P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aragraph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4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and</a:t>
            </a:r>
            <a:r>
              <a:rPr lang="en-US"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 a</a:t>
            </a:r>
            <a:r>
              <a:rPr sz="2000" b="1">
                <a:solidFill>
                  <a:srgbClr val="FFC000"/>
                </a:solidFill>
                <a:latin typeface="Times New Roman" panose="02020603050405020304" charset="0"/>
                <a:cs typeface="Times New Roman" panose="02020603050405020304" charset="0"/>
              </a:rPr>
              <a:t>nswer the questions. </a:t>
            </a:r>
            <a:r>
              <a:rPr lang="en-US" altLang="zh-CN" sz="2000">
                <a:solidFill>
                  <a:schemeClr val="tx1"/>
                </a:solidFill>
                <a:latin typeface="Times New Roman" panose="02020603050405020304" charset="0"/>
                <a:cs typeface="Times New Roman" panose="02020603050405020304" charset="0"/>
              </a:rPr>
              <a:t> 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lang="en-US" altLang="zh-CN" sz="20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altLang="zh-CN" sz="2400">
                <a:latin typeface="Times New Roman" panose="02020603050405020304" charset="0"/>
                <a:cs typeface="Times New Roman" panose="02020603050405020304" charset="0"/>
                <a:sym typeface="+mn-ea"/>
              </a:rPr>
              <a:t>  </a:t>
            </a:r>
            <a:r>
              <a:rPr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</a:t>
            </a:r>
            <a:r>
              <a:rPr 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endParaRPr lang="en-US" sz="28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</a:t>
            </a:r>
            <a:endParaRPr lang="en-US" sz="28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8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(1)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What’s the weather like 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in Singapore? Why?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 _____________________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_________________________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_________________________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</a:t>
            </a:r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(2)</a:t>
            </a:r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What’s the best time to </a:t>
            </a:r>
            <a:endParaRPr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visit Singapore? Why?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      ______________________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_________________________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  <a:p>
            <a:pPr algn="just"/>
            <a:r>
              <a:rPr lang="en-US" sz="2400">
                <a:solidFill>
                  <a:schemeClr val="accent2">
                    <a:lumMod val="60000"/>
                    <a:lumOff val="40000"/>
                  </a:schemeClr>
                </a:solidFill>
                <a:latin typeface="Times New Roman" panose="02020603050405020304" charset="0"/>
                <a:cs typeface="Times New Roman" panose="02020603050405020304" charset="0"/>
                <a:sym typeface="+mn-ea"/>
              </a:rPr>
              <a:t> _________________________</a:t>
            </a:r>
            <a:endParaRPr lang="en-US" sz="240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charset="0"/>
              <a:cs typeface="Times New Roman" panose="02020603050405020304" charset="0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8930" y="1917065"/>
            <a:ext cx="3040380" cy="361315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COMMONDATA" val="eyJoZGlkIjoiY2NiNTZjZjFmZDE0ZjU4ZjRiMjQ4YjA1YzI2YTI4M2YifQ=="/>
  <p:tag name="KSO_WPP_MARK_KEY" val="91ddc39a-a54d-4e36-a44c-38ecc1c98b73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2153</Words>
  <Application>WPS 文字</Application>
  <PresentationFormat/>
  <Paragraphs>114</Paragraphs>
  <Slides>12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24" baseType="lpstr">
      <vt:lpstr>Arial</vt:lpstr>
      <vt:lpstr>宋体</vt:lpstr>
      <vt:lpstr>Wingdings</vt:lpstr>
      <vt:lpstr>Arial Bold</vt:lpstr>
      <vt:lpstr>Times New Roman</vt:lpstr>
      <vt:lpstr>微软雅黑</vt:lpstr>
      <vt:lpstr>Calibri</vt:lpstr>
      <vt:lpstr>Arial Unicode MS</vt:lpstr>
      <vt:lpstr>Edwardian Script ITC</vt:lpstr>
      <vt:lpstr>BM Hanna Air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Administrator</dc:creator>
  <cp:lastModifiedBy>念</cp:lastModifiedBy>
  <cp:revision>13</cp:revision>
  <dcterms:created xsi:type="dcterms:W3CDTF">2023-07-12T02:25:17Z</dcterms:created>
  <dcterms:modified xsi:type="dcterms:W3CDTF">2023-07-12T02:25:17Z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2052-5.4.1.7920</vt:lpwstr>
  </property>
  <property fmtid="{D5CDD505-2E9C-101B-9397-08002B2CF9AE}" pid="3" name="ICV">
    <vt:lpwstr>D99EAEF1208846A386FF8DCD88B757E1_13</vt:lpwstr>
  </property>
</Properties>
</file>